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319" r:id="rId4"/>
    <p:sldId id="372" r:id="rId5"/>
    <p:sldId id="371" r:id="rId6"/>
    <p:sldId id="370" r:id="rId7"/>
    <p:sldId id="369" r:id="rId8"/>
    <p:sldId id="373" r:id="rId9"/>
    <p:sldId id="377" r:id="rId10"/>
    <p:sldId id="376" r:id="rId11"/>
    <p:sldId id="375" r:id="rId12"/>
    <p:sldId id="374" r:id="rId13"/>
    <p:sldId id="378" r:id="rId14"/>
    <p:sldId id="382" r:id="rId15"/>
    <p:sldId id="381" r:id="rId16"/>
    <p:sldId id="380" r:id="rId17"/>
    <p:sldId id="379" r:id="rId18"/>
    <p:sldId id="383" r:id="rId19"/>
    <p:sldId id="387" r:id="rId20"/>
    <p:sldId id="386" r:id="rId21"/>
    <p:sldId id="385" r:id="rId22"/>
    <p:sldId id="384" r:id="rId23"/>
    <p:sldId id="388" r:id="rId24"/>
    <p:sldId id="392" r:id="rId25"/>
    <p:sldId id="391" r:id="rId26"/>
    <p:sldId id="390" r:id="rId27"/>
    <p:sldId id="389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2F04"/>
    <a:srgbClr val="A50021"/>
    <a:srgbClr val="007033"/>
    <a:srgbClr val="2E3917"/>
    <a:srgbClr val="CC0000"/>
    <a:srgbClr val="D4D3DF"/>
    <a:srgbClr val="351413"/>
    <a:srgbClr val="212911"/>
    <a:srgbClr val="1A210D"/>
    <a:srgbClr val="460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image" Target="../media/image18.jp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0.jpg"/><Relationship Id="rId4" Type="http://schemas.openxmlformats.org/officeDocument/2006/relationships/image" Target="../media/image11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10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26" Type="http://schemas.openxmlformats.org/officeDocument/2006/relationships/slide" Target="slide24.xml"/><Relationship Id="rId3" Type="http://schemas.openxmlformats.org/officeDocument/2006/relationships/image" Target="../media/image5.jpeg"/><Relationship Id="rId21" Type="http://schemas.openxmlformats.org/officeDocument/2006/relationships/slide" Target="slide19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slide" Target="slide23.xml"/><Relationship Id="rId2" Type="http://schemas.openxmlformats.org/officeDocument/2006/relationships/notesSlide" Target="../notesSlides/notesSlide2.xml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29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24" Type="http://schemas.openxmlformats.org/officeDocument/2006/relationships/slide" Target="slide22.xml"/><Relationship Id="rId32" Type="http://schemas.openxmlformats.org/officeDocument/2006/relationships/image" Target="../media/image9.png"/><Relationship Id="rId5" Type="http://schemas.openxmlformats.org/officeDocument/2006/relationships/slide" Target="slide3.xml"/><Relationship Id="rId15" Type="http://schemas.openxmlformats.org/officeDocument/2006/relationships/slide" Target="slide13.xml"/><Relationship Id="rId23" Type="http://schemas.openxmlformats.org/officeDocument/2006/relationships/slide" Target="slide21.xml"/><Relationship Id="rId28" Type="http://schemas.openxmlformats.org/officeDocument/2006/relationships/slide" Target="slide26.xml"/><Relationship Id="rId10" Type="http://schemas.openxmlformats.org/officeDocument/2006/relationships/slide" Target="slide8.xml"/><Relationship Id="rId19" Type="http://schemas.openxmlformats.org/officeDocument/2006/relationships/slide" Target="slide17.xml"/><Relationship Id="rId31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20.xml"/><Relationship Id="rId27" Type="http://schemas.openxmlformats.org/officeDocument/2006/relationships/slide" Target="slide25.xml"/><Relationship Id="rId30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gifsgifsparavoce.files.wordpress.com/2012/02/abelhinha031.png?w=630" TargetMode="External"/><Relationship Id="rId3" Type="http://schemas.openxmlformats.org/officeDocument/2006/relationships/slide" Target="slide1.xml"/><Relationship Id="rId7" Type="http://schemas.openxmlformats.org/officeDocument/2006/relationships/hyperlink" Target="http://papus666.narod.ru/clipart/p/pods/pods04.pn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rchel.ru/uploads/posts/2011-08/1312737308_5.jpg" TargetMode="External"/><Relationship Id="rId5" Type="http://schemas.openxmlformats.org/officeDocument/2006/relationships/hyperlink" Target="http://img-fotki.yandex.ru/get/9349/20573769.52/0_94204_946b02f5_L.png" TargetMode="External"/><Relationship Id="rId10" Type="http://schemas.openxmlformats.org/officeDocument/2006/relationships/hyperlink" Target="http://s008.radikal.ru/i306/1011/71/1a06c40bc806.jpg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://img-fotki.yandex.ru/get/6306/162549541.6/0_744cd_83128e8d_X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491880" y="3905455"/>
            <a:ext cx="41044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200" i="1" dirty="0">
                <a:latin typeface="Times New Roman" pitchFamily="18" charset="0"/>
              </a:rPr>
              <a:t>Автор игры: </a:t>
            </a:r>
            <a:r>
              <a:rPr lang="ru-RU" sz="2400" i="1" dirty="0">
                <a:latin typeface="Times New Roman" pitchFamily="18" charset="0"/>
              </a:rPr>
              <a:t> </a:t>
            </a:r>
          </a:p>
          <a:p>
            <a:r>
              <a:rPr lang="ru-RU" sz="2200" i="1" dirty="0">
                <a:latin typeface="Times New Roman" pitchFamily="18" charset="0"/>
              </a:rPr>
              <a:t>Ткаченко Галина Васильевна</a:t>
            </a:r>
          </a:p>
        </p:txBody>
      </p:sp>
      <p:pic>
        <p:nvPicPr>
          <p:cNvPr id="11" name="Рисунок 10" descr="Рисунок1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323528" y="6165304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2555776" y="6165304"/>
            <a:ext cx="2808312" cy="3744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528" y="404664"/>
            <a:ext cx="784887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</a:t>
            </a:r>
          </a:p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3473713"/>
            <a:ext cx="77768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007033"/>
                </a:solidFill>
                <a:latin typeface="Georgia" pitchFamily="18" charset="0"/>
              </a:rPr>
              <a:t>В слове «Жучка» 5 букв</a:t>
            </a:r>
            <a:r>
              <a:rPr lang="ru-RU" sz="3600" i="1" dirty="0">
                <a:solidFill>
                  <a:srgbClr val="007033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3528" y="1691386"/>
            <a:ext cx="76328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dirty="0">
                <a:solidFill>
                  <a:srgbClr val="007033"/>
                </a:solidFill>
                <a:latin typeface="Georgia" pitchFamily="18" charset="0"/>
              </a:rPr>
              <a:t>Сколько букв в слове «Жучка»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БУКВЫ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19672" y="4749557"/>
            <a:ext cx="777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007033"/>
                </a:solidFill>
                <a:latin typeface="Georgia" pitchFamily="18" charset="0"/>
              </a:rPr>
              <a:t>Кактус, подсолнух, лиса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8814" y="1058967"/>
            <a:ext cx="76328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dirty="0">
                <a:solidFill>
                  <a:srgbClr val="007033"/>
                </a:solidFill>
                <a:latin typeface="Georgia" pitchFamily="18" charset="0"/>
              </a:rPr>
              <a:t>Назовите картинки в названии которых есть буква </a:t>
            </a:r>
            <a:r>
              <a:rPr lang="en-US" sz="3200" dirty="0">
                <a:solidFill>
                  <a:srgbClr val="007033"/>
                </a:solidFill>
                <a:latin typeface="Georgia" pitchFamily="18" charset="0"/>
              </a:rPr>
              <a:t>[C]</a:t>
            </a:r>
            <a:r>
              <a:rPr lang="ru-RU" sz="3200" dirty="0">
                <a:solidFill>
                  <a:srgbClr val="007033"/>
                </a:solidFill>
                <a:latin typeface="Georgia" pitchFamily="18" charset="0"/>
              </a:rPr>
              <a:t>   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6FCB6F-7980-45E4-9340-A1C33D4975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0" t="33885" r="40946" b="34009"/>
          <a:stretch/>
        </p:blipFill>
        <p:spPr>
          <a:xfrm>
            <a:off x="1968165" y="2305682"/>
            <a:ext cx="1275289" cy="149709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276C9A-DBB4-40A4-BEA1-E96AD9AEAFA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84" t="33828" r="19998" b="34066"/>
          <a:stretch/>
        </p:blipFill>
        <p:spPr>
          <a:xfrm>
            <a:off x="458644" y="2296758"/>
            <a:ext cx="1275288" cy="14970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4B7991-17A4-4DC1-A5C6-792BD2862FD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8" t="66758" r="20222" b="3224"/>
          <a:stretch/>
        </p:blipFill>
        <p:spPr>
          <a:xfrm>
            <a:off x="4955419" y="2272119"/>
            <a:ext cx="1365096" cy="149709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040FCC-96E6-4351-8494-1AE01C6BB5D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3" t="11844" r="56257" b="33241"/>
          <a:stretch/>
        </p:blipFill>
        <p:spPr>
          <a:xfrm>
            <a:off x="3477688" y="2727318"/>
            <a:ext cx="1234462" cy="149709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3BD19C-A93C-428A-98F7-F82B941CBA2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8" t="15638" r="56257" b="27634"/>
          <a:stretch/>
        </p:blipFill>
        <p:spPr>
          <a:xfrm>
            <a:off x="6610852" y="2251879"/>
            <a:ext cx="1296920" cy="15287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C8FCB5D-7DE4-426D-BA97-50AE3F0FA40A}"/>
              </a:ext>
            </a:extLst>
          </p:cNvPr>
          <p:cNvSpPr/>
          <p:nvPr/>
        </p:nvSpPr>
        <p:spPr>
          <a:xfrm>
            <a:off x="340279" y="3843792"/>
            <a:ext cx="1563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КАКТУС</a:t>
            </a:r>
            <a:endParaRPr lang="ru-RU" sz="24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F739D94-7244-4EFA-A9D1-EEE37F6E9F27}"/>
              </a:ext>
            </a:extLst>
          </p:cNvPr>
          <p:cNvSpPr/>
          <p:nvPr/>
        </p:nvSpPr>
        <p:spPr>
          <a:xfrm>
            <a:off x="6707718" y="3843793"/>
            <a:ext cx="1093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ВАЗА</a:t>
            </a:r>
            <a:endParaRPr lang="ru-RU" sz="2400" b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024A50-E0B8-4B39-9E7D-6B79876B6242}"/>
              </a:ext>
            </a:extLst>
          </p:cNvPr>
          <p:cNvSpPr/>
          <p:nvPr/>
        </p:nvSpPr>
        <p:spPr>
          <a:xfrm>
            <a:off x="2907941" y="4230881"/>
            <a:ext cx="2441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ПОДСОЛНУХ</a:t>
            </a:r>
            <a:endParaRPr lang="ru-RU" sz="24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C658681-109E-4FE7-97D3-607D1C721974}"/>
              </a:ext>
            </a:extLst>
          </p:cNvPr>
          <p:cNvSpPr/>
          <p:nvPr/>
        </p:nvSpPr>
        <p:spPr>
          <a:xfrm>
            <a:off x="5073652" y="3807850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ЛИСА</a:t>
            </a:r>
            <a:endParaRPr lang="ru-RU" sz="2400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345C244-32D4-4209-98B8-E5A717FFFFF3}"/>
              </a:ext>
            </a:extLst>
          </p:cNvPr>
          <p:cNvSpPr/>
          <p:nvPr/>
        </p:nvSpPr>
        <p:spPr>
          <a:xfrm>
            <a:off x="2030632" y="3824093"/>
            <a:ext cx="1085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ГЛАЗ</a:t>
            </a:r>
            <a:endParaRPr lang="ru-RU" sz="2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31122" y="4873716"/>
            <a:ext cx="48873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solidFill>
                  <a:srgbClr val="007033"/>
                </a:solidFill>
                <a:latin typeface="Georgia" pitchFamily="18" charset="0"/>
              </a:rPr>
              <a:t>ЖИРАФ, ЛЫЖИ, СНЕЖИНКА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F94C4F-50BF-410C-8B38-E7F88E3979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1F0EE"/>
              </a:clrFrom>
              <a:clrTo>
                <a:srgbClr val="F1F0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5" r="71036" b="52790"/>
          <a:stretch/>
        </p:blipFill>
        <p:spPr>
          <a:xfrm>
            <a:off x="603722" y="1955445"/>
            <a:ext cx="1127400" cy="1220246"/>
          </a:xfrm>
          <a:prstGeom prst="rect">
            <a:avLst/>
          </a:prstGeom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84235" y="312251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5A2EC9-9E1D-4245-9BB2-D35EDB97351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5304" t="69913" r="1333"/>
          <a:stretch/>
        </p:blipFill>
        <p:spPr>
          <a:xfrm>
            <a:off x="4888653" y="1908260"/>
            <a:ext cx="1137550" cy="122024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2ADA08C-3868-45C5-8DBA-80CD7929A2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1F0EE"/>
              </a:clrFrom>
              <a:clrTo>
                <a:srgbClr val="F1F0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83" r="73455" b="2"/>
          <a:stretch/>
        </p:blipFill>
        <p:spPr>
          <a:xfrm>
            <a:off x="1849731" y="2759593"/>
            <a:ext cx="1201062" cy="133526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85352B2-D230-4531-83AB-4E42E6E497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1F0EE"/>
              </a:clrFrom>
              <a:clrTo>
                <a:srgbClr val="F1F0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44" t="74224" r="24629"/>
          <a:stretch/>
        </p:blipFill>
        <p:spPr>
          <a:xfrm>
            <a:off x="3316161" y="2565568"/>
            <a:ext cx="1310493" cy="126638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2683C18-3779-4EB2-8862-7A80B6BBF6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1F0EE"/>
              </a:clrFrom>
              <a:clrTo>
                <a:srgbClr val="F1F0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7" t="42406" b="29185"/>
          <a:stretch/>
        </p:blipFill>
        <p:spPr>
          <a:xfrm>
            <a:off x="6257331" y="1988840"/>
            <a:ext cx="1412566" cy="14786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769660D-D8B4-49C4-B7E2-EDC0F65BD725}"/>
              </a:ext>
            </a:extLst>
          </p:cNvPr>
          <p:cNvSpPr/>
          <p:nvPr/>
        </p:nvSpPr>
        <p:spPr>
          <a:xfrm>
            <a:off x="839059" y="852405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33"/>
                </a:solidFill>
                <a:latin typeface="Georgia" pitchFamily="18" charset="0"/>
              </a:rPr>
              <a:t>Назовите картинки в названии которых есть буква </a:t>
            </a:r>
            <a:r>
              <a:rPr lang="en-US" sz="2800" dirty="0">
                <a:solidFill>
                  <a:srgbClr val="007033"/>
                </a:solidFill>
                <a:latin typeface="Georgia" pitchFamily="18" charset="0"/>
              </a:rPr>
              <a:t>[</a:t>
            </a:r>
            <a:r>
              <a:rPr lang="ru-RU" sz="2800" dirty="0">
                <a:solidFill>
                  <a:srgbClr val="007033"/>
                </a:solidFill>
                <a:latin typeface="Georgia" pitchFamily="18" charset="0"/>
              </a:rPr>
              <a:t>Ж</a:t>
            </a:r>
            <a:r>
              <a:rPr lang="en-US" sz="2800" dirty="0">
                <a:solidFill>
                  <a:srgbClr val="007033"/>
                </a:solidFill>
                <a:latin typeface="Georgia" pitchFamily="18" charset="0"/>
              </a:rPr>
              <a:t>]</a:t>
            </a:r>
            <a:endParaRPr lang="ru-RU" sz="28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ADDF46-D842-4F8C-A157-5AFA17CD38FD}"/>
              </a:ext>
            </a:extLst>
          </p:cNvPr>
          <p:cNvSpPr/>
          <p:nvPr/>
        </p:nvSpPr>
        <p:spPr>
          <a:xfrm>
            <a:off x="438733" y="3005811"/>
            <a:ext cx="1547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ЖИРАФ</a:t>
            </a:r>
            <a:endParaRPr lang="ru-RU" sz="2400" b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A04489A-4B9D-420B-A233-C09856BCDB38}"/>
              </a:ext>
            </a:extLst>
          </p:cNvPr>
          <p:cNvSpPr/>
          <p:nvPr/>
        </p:nvSpPr>
        <p:spPr>
          <a:xfrm>
            <a:off x="1321587" y="4024427"/>
            <a:ext cx="2257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МАТРЕШКА</a:t>
            </a:r>
            <a:endParaRPr lang="ru-RU" sz="2400" b="1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18AEFEF-07F8-47AD-82CA-92228D3B769E}"/>
              </a:ext>
            </a:extLst>
          </p:cNvPr>
          <p:cNvSpPr/>
          <p:nvPr/>
        </p:nvSpPr>
        <p:spPr>
          <a:xfrm>
            <a:off x="3392338" y="3427225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ЛЫЖИ</a:t>
            </a:r>
            <a:endParaRPr lang="ru-RU" sz="24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D48D326-A1A2-492D-9318-3519F8F00A08}"/>
              </a:ext>
            </a:extLst>
          </p:cNvPr>
          <p:cNvSpPr/>
          <p:nvPr/>
        </p:nvSpPr>
        <p:spPr>
          <a:xfrm>
            <a:off x="4620893" y="2785631"/>
            <a:ext cx="1550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ЧАШКА</a:t>
            </a:r>
            <a:endParaRPr lang="ru-RU" sz="2400" b="1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67AB4C7-13FF-47D3-9CBD-156F2676FEFF}"/>
              </a:ext>
            </a:extLst>
          </p:cNvPr>
          <p:cNvSpPr/>
          <p:nvPr/>
        </p:nvSpPr>
        <p:spPr>
          <a:xfrm>
            <a:off x="5900219" y="3365730"/>
            <a:ext cx="2297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33"/>
                </a:solidFill>
                <a:latin typeface="Georgia" pitchFamily="18" charset="0"/>
              </a:rPr>
              <a:t>СНЕЖИНКА</a:t>
            </a:r>
            <a:endParaRPr lang="ru-RU" sz="2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4104142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 слове «КОТ» 1 слог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СЛОГИ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3B73E2-1865-418D-8617-EAC17DC25C96}"/>
              </a:ext>
            </a:extLst>
          </p:cNvPr>
          <p:cNvSpPr/>
          <p:nvPr/>
        </p:nvSpPr>
        <p:spPr>
          <a:xfrm>
            <a:off x="402671" y="1199364"/>
            <a:ext cx="69726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слогов в слове «КОТ»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63688" y="3284984"/>
            <a:ext cx="5184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dirty="0">
                <a:solidFill>
                  <a:srgbClr val="C0504D">
                    <a:lumMod val="75000"/>
                  </a:srgbClr>
                </a:solidFill>
                <a:latin typeface="Georgia" pitchFamily="18" charset="0"/>
              </a:rPr>
              <a:t>В слове «сапоги» 3 слога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слогов в слове «сапоги»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СЛОГИ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22232" y="1459813"/>
            <a:ext cx="76328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Придумайте 3 слова, состоящие  из одного слога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06308" y="377232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СЛОГИ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17171" y="4237703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3 слова – 3 слогами, 1 слово – 2 слогами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СЛОГИ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78C1A9A-969C-4F1A-8EBF-92667D135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21" r="71406" b="28425"/>
          <a:stretch/>
        </p:blipFill>
        <p:spPr bwMode="auto">
          <a:xfrm>
            <a:off x="540333" y="2147384"/>
            <a:ext cx="1943435" cy="128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CD2AB0-C7A9-4D72-8A0F-90565F6BEA46}"/>
              </a:ext>
            </a:extLst>
          </p:cNvPr>
          <p:cNvSpPr/>
          <p:nvPr/>
        </p:nvSpPr>
        <p:spPr>
          <a:xfrm>
            <a:off x="539552" y="1095944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картинки, раздели на слоги. Сколько из них с двумя слогами, а сколько с тремя.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139B2D-3A75-4FFC-B898-238D13AF00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077" r="52120"/>
          <a:stretch/>
        </p:blipFill>
        <p:spPr>
          <a:xfrm>
            <a:off x="2731238" y="2332957"/>
            <a:ext cx="1224136" cy="181676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7EFBDF-4409-4ABB-9F76-FB528FBE01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363"/>
          <a:stretch/>
        </p:blipFill>
        <p:spPr>
          <a:xfrm>
            <a:off x="4405603" y="2393505"/>
            <a:ext cx="1152128" cy="18167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8A13594-ACB5-4DBE-A4AE-78FD514829C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427" r="18793" b="38013"/>
          <a:stretch/>
        </p:blipFill>
        <p:spPr>
          <a:xfrm>
            <a:off x="6012159" y="2115188"/>
            <a:ext cx="2088233" cy="112615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755577" y="4486268"/>
            <a:ext cx="69731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i="1" dirty="0">
                <a:latin typeface="Georgia" pitchFamily="18" charset="0"/>
              </a:rPr>
              <a:t>       </a:t>
            </a:r>
            <a:r>
              <a:rPr lang="ru-RU" sz="4000" dirty="0">
                <a:latin typeface="Georgia" pitchFamily="18" charset="0"/>
              </a:rPr>
              <a:t> 2          1             2              3          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015789"/>
            <a:ext cx="76328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A50021"/>
                </a:solidFill>
                <a:latin typeface="Georgia" pitchFamily="18" charset="0"/>
              </a:rPr>
              <a:t>Подели слова на слоги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СЛОГИ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83E8F56-4281-4793-B0FF-0A5D89BED1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3" b="9762"/>
          <a:stretch/>
        </p:blipFill>
        <p:spPr bwMode="auto">
          <a:xfrm>
            <a:off x="742506" y="1695966"/>
            <a:ext cx="6986181" cy="3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835696" y="4730363"/>
            <a:ext cx="63831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Чашка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692" y="1031691"/>
            <a:ext cx="7184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Определи «Четвертый лишний»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71600" y="395677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0D8F7C3-CBEC-411C-817F-B20707303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t="58451" r="65164" b="19544"/>
          <a:stretch/>
        </p:blipFill>
        <p:spPr bwMode="auto">
          <a:xfrm>
            <a:off x="479545" y="1868085"/>
            <a:ext cx="2088232" cy="183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6339EB5-2AF4-46EF-B31B-B7C69E003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20" t="66237" r="-141" b="4252"/>
          <a:stretch/>
        </p:blipFill>
        <p:spPr bwMode="auto">
          <a:xfrm>
            <a:off x="6012160" y="1880258"/>
            <a:ext cx="2088232" cy="246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33E2C297-AFC0-49DD-BBD0-3F79E7BF91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1" t="58451" r="32090" b="23606"/>
          <a:stretch/>
        </p:blipFill>
        <p:spPr bwMode="auto">
          <a:xfrm>
            <a:off x="3569888" y="1796705"/>
            <a:ext cx="1440160" cy="14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45D129D-5DA4-402B-B312-6414B3E356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 t="79469" r="38575" b="4252"/>
          <a:stretch/>
        </p:blipFill>
        <p:spPr bwMode="auto">
          <a:xfrm>
            <a:off x="2762082" y="3429000"/>
            <a:ext cx="3055773" cy="135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54207" y="5138475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Части жилого дома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971458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Назови картинки. Частями какого строения они являются?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FB7F3AB-3FE3-47FD-A3B7-2B48DDFD1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86" b="13888"/>
          <a:stretch/>
        </p:blipFill>
        <p:spPr bwMode="auto">
          <a:xfrm>
            <a:off x="827585" y="2164370"/>
            <a:ext cx="6661370" cy="297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0" y="4149080"/>
            <a:ext cx="792088" cy="820127"/>
          </a:xfrm>
          <a:prstGeom prst="rect">
            <a:avLst/>
          </a:prstGeom>
          <a:noFill/>
        </p:spPr>
      </p:pic>
      <p:pic>
        <p:nvPicPr>
          <p:cNvPr id="62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149080"/>
            <a:ext cx="792088" cy="820127"/>
          </a:xfrm>
          <a:prstGeom prst="rect">
            <a:avLst/>
          </a:prstGeom>
          <a:noFill/>
        </p:spPr>
      </p:pic>
      <p:pic>
        <p:nvPicPr>
          <p:cNvPr id="63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52120" y="4149080"/>
            <a:ext cx="792088" cy="820127"/>
          </a:xfrm>
          <a:prstGeom prst="rect">
            <a:avLst/>
          </a:prstGeom>
          <a:noFill/>
        </p:spPr>
      </p:pic>
      <p:pic>
        <p:nvPicPr>
          <p:cNvPr id="64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4149080"/>
            <a:ext cx="792088" cy="820127"/>
          </a:xfrm>
          <a:prstGeom prst="rect">
            <a:avLst/>
          </a:prstGeom>
          <a:noFill/>
        </p:spPr>
      </p:pic>
      <p:pic>
        <p:nvPicPr>
          <p:cNvPr id="65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149080"/>
            <a:ext cx="792088" cy="820127"/>
          </a:xfrm>
          <a:prstGeom prst="rect">
            <a:avLst/>
          </a:prstGeom>
          <a:noFill/>
        </p:spPr>
      </p:pic>
      <p:pic>
        <p:nvPicPr>
          <p:cNvPr id="56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0" y="3356992"/>
            <a:ext cx="792088" cy="820127"/>
          </a:xfrm>
          <a:prstGeom prst="rect">
            <a:avLst/>
          </a:prstGeom>
          <a:noFill/>
        </p:spPr>
      </p:pic>
      <p:pic>
        <p:nvPicPr>
          <p:cNvPr id="57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3356992"/>
            <a:ext cx="792088" cy="820127"/>
          </a:xfrm>
          <a:prstGeom prst="rect">
            <a:avLst/>
          </a:prstGeom>
          <a:noFill/>
        </p:spPr>
      </p:pic>
      <p:pic>
        <p:nvPicPr>
          <p:cNvPr id="5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52120" y="3356992"/>
            <a:ext cx="792088" cy="820127"/>
          </a:xfrm>
          <a:prstGeom prst="rect">
            <a:avLst/>
          </a:prstGeom>
          <a:noFill/>
        </p:spPr>
      </p:pic>
      <p:pic>
        <p:nvPicPr>
          <p:cNvPr id="59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3356992"/>
            <a:ext cx="792088" cy="820127"/>
          </a:xfrm>
          <a:prstGeom prst="rect">
            <a:avLst/>
          </a:prstGeom>
          <a:noFill/>
        </p:spPr>
      </p:pic>
      <p:pic>
        <p:nvPicPr>
          <p:cNvPr id="60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3356992"/>
            <a:ext cx="792088" cy="820127"/>
          </a:xfrm>
          <a:prstGeom prst="rect">
            <a:avLst/>
          </a:prstGeom>
          <a:noFill/>
        </p:spPr>
      </p:pic>
      <p:pic>
        <p:nvPicPr>
          <p:cNvPr id="51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0" y="2636912"/>
            <a:ext cx="792088" cy="820127"/>
          </a:xfrm>
          <a:prstGeom prst="rect">
            <a:avLst/>
          </a:prstGeom>
          <a:noFill/>
        </p:spPr>
      </p:pic>
      <p:pic>
        <p:nvPicPr>
          <p:cNvPr id="52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2636912"/>
            <a:ext cx="792088" cy="820127"/>
          </a:xfrm>
          <a:prstGeom prst="rect">
            <a:avLst/>
          </a:prstGeom>
          <a:noFill/>
        </p:spPr>
      </p:pic>
      <p:pic>
        <p:nvPicPr>
          <p:cNvPr id="53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52120" y="2636912"/>
            <a:ext cx="792088" cy="820127"/>
          </a:xfrm>
          <a:prstGeom prst="rect">
            <a:avLst/>
          </a:prstGeom>
          <a:noFill/>
        </p:spPr>
      </p:pic>
      <p:pic>
        <p:nvPicPr>
          <p:cNvPr id="54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2636912"/>
            <a:ext cx="792088" cy="820127"/>
          </a:xfrm>
          <a:prstGeom prst="rect">
            <a:avLst/>
          </a:prstGeom>
          <a:noFill/>
        </p:spPr>
      </p:pic>
      <p:pic>
        <p:nvPicPr>
          <p:cNvPr id="55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2636912"/>
            <a:ext cx="792088" cy="820127"/>
          </a:xfrm>
          <a:prstGeom prst="rect">
            <a:avLst/>
          </a:prstGeom>
          <a:noFill/>
        </p:spPr>
      </p:pic>
      <p:pic>
        <p:nvPicPr>
          <p:cNvPr id="46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0" y="1916832"/>
            <a:ext cx="792088" cy="820127"/>
          </a:xfrm>
          <a:prstGeom prst="rect">
            <a:avLst/>
          </a:prstGeom>
          <a:noFill/>
        </p:spPr>
      </p:pic>
      <p:pic>
        <p:nvPicPr>
          <p:cNvPr id="47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1916832"/>
            <a:ext cx="792088" cy="820127"/>
          </a:xfrm>
          <a:prstGeom prst="rect">
            <a:avLst/>
          </a:prstGeom>
          <a:noFill/>
        </p:spPr>
      </p:pic>
      <p:pic>
        <p:nvPicPr>
          <p:cNvPr id="4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52120" y="1916832"/>
            <a:ext cx="792088" cy="820127"/>
          </a:xfrm>
          <a:prstGeom prst="rect">
            <a:avLst/>
          </a:prstGeom>
          <a:noFill/>
        </p:spPr>
      </p:pic>
      <p:pic>
        <p:nvPicPr>
          <p:cNvPr id="49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1916832"/>
            <a:ext cx="792088" cy="820127"/>
          </a:xfrm>
          <a:prstGeom prst="rect">
            <a:avLst/>
          </a:prstGeom>
          <a:noFill/>
        </p:spPr>
      </p:pic>
      <p:pic>
        <p:nvPicPr>
          <p:cNvPr id="50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1916832"/>
            <a:ext cx="792088" cy="820127"/>
          </a:xfrm>
          <a:prstGeom prst="rect">
            <a:avLst/>
          </a:prstGeom>
          <a:noFill/>
        </p:spPr>
      </p:pic>
      <p:pic>
        <p:nvPicPr>
          <p:cNvPr id="45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1124744"/>
            <a:ext cx="792088" cy="820127"/>
          </a:xfrm>
          <a:prstGeom prst="rect">
            <a:avLst/>
          </a:prstGeom>
          <a:noFill/>
        </p:spPr>
      </p:pic>
      <p:pic>
        <p:nvPicPr>
          <p:cNvPr id="44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1124744"/>
            <a:ext cx="792088" cy="820127"/>
          </a:xfrm>
          <a:prstGeom prst="rect">
            <a:avLst/>
          </a:prstGeom>
          <a:noFill/>
        </p:spPr>
      </p:pic>
      <p:pic>
        <p:nvPicPr>
          <p:cNvPr id="43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52120" y="1124744"/>
            <a:ext cx="792088" cy="820127"/>
          </a:xfrm>
          <a:prstGeom prst="rect">
            <a:avLst/>
          </a:prstGeom>
          <a:noFill/>
        </p:spPr>
      </p:pic>
      <p:pic>
        <p:nvPicPr>
          <p:cNvPr id="42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1124744"/>
            <a:ext cx="792088" cy="820127"/>
          </a:xfrm>
          <a:prstGeom prst="rect">
            <a:avLst/>
          </a:prstGeom>
          <a:noFill/>
        </p:spPr>
      </p:pic>
      <p:pic>
        <p:nvPicPr>
          <p:cNvPr id="41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0" y="1124744"/>
            <a:ext cx="792088" cy="820127"/>
          </a:xfrm>
          <a:prstGeom prst="rect">
            <a:avLst/>
          </a:prstGeom>
          <a:noFill/>
        </p:spPr>
      </p:pic>
      <p:sp>
        <p:nvSpPr>
          <p:cNvPr id="3119" name="AutoShape 4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5976" y="1268760"/>
            <a:ext cx="503114" cy="503040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</a:t>
            </a:r>
          </a:p>
        </p:txBody>
      </p:sp>
      <p:sp>
        <p:nvSpPr>
          <p:cNvPr id="3121" name="AutoShape 4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076056" y="1268760"/>
            <a:ext cx="503114" cy="503040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</a:t>
            </a:r>
          </a:p>
        </p:txBody>
      </p:sp>
      <p:sp>
        <p:nvSpPr>
          <p:cNvPr id="3122" name="AutoShape 5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5796136" y="1268760"/>
            <a:ext cx="503114" cy="503040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</a:t>
            </a:r>
          </a:p>
        </p:txBody>
      </p:sp>
      <p:sp>
        <p:nvSpPr>
          <p:cNvPr id="3123" name="AutoShape 51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516216" y="1268760"/>
            <a:ext cx="503114" cy="503040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</a:t>
            </a:r>
          </a:p>
        </p:txBody>
      </p:sp>
      <p:sp>
        <p:nvSpPr>
          <p:cNvPr id="3124" name="AutoShape 52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236296" y="1268760"/>
            <a:ext cx="503114" cy="503040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</a:t>
            </a:r>
          </a:p>
        </p:txBody>
      </p:sp>
      <p:sp>
        <p:nvSpPr>
          <p:cNvPr id="3125" name="AutoShape 53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355976" y="2060848"/>
            <a:ext cx="503114" cy="50304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</a:t>
            </a:r>
          </a:p>
        </p:txBody>
      </p:sp>
      <p:sp>
        <p:nvSpPr>
          <p:cNvPr id="3126" name="AutoShape 54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076056" y="2060848"/>
            <a:ext cx="503114" cy="50304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</a:t>
            </a:r>
          </a:p>
        </p:txBody>
      </p:sp>
      <p:sp>
        <p:nvSpPr>
          <p:cNvPr id="3127" name="AutoShape 55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796708" y="2060848"/>
            <a:ext cx="503114" cy="50304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</a:t>
            </a:r>
          </a:p>
        </p:txBody>
      </p:sp>
      <p:sp>
        <p:nvSpPr>
          <p:cNvPr id="3128" name="AutoShape 56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516788" y="2060848"/>
            <a:ext cx="503114" cy="50304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</a:t>
            </a:r>
          </a:p>
        </p:txBody>
      </p:sp>
      <p:sp>
        <p:nvSpPr>
          <p:cNvPr id="3129" name="AutoShape 57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236296" y="2060848"/>
            <a:ext cx="503114" cy="50304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</a:t>
            </a:r>
          </a:p>
        </p:txBody>
      </p:sp>
      <p:sp>
        <p:nvSpPr>
          <p:cNvPr id="3130" name="AutoShape 58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355976" y="2780928"/>
            <a:ext cx="503114" cy="503040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</a:t>
            </a:r>
          </a:p>
        </p:txBody>
      </p:sp>
      <p:sp>
        <p:nvSpPr>
          <p:cNvPr id="3131" name="AutoShape 59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076056" y="2780928"/>
            <a:ext cx="503114" cy="503040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</a:t>
            </a:r>
          </a:p>
        </p:txBody>
      </p:sp>
      <p:sp>
        <p:nvSpPr>
          <p:cNvPr id="3132" name="AutoShape 60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796708" y="2780928"/>
            <a:ext cx="503114" cy="503040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</a:t>
            </a:r>
          </a:p>
        </p:txBody>
      </p:sp>
      <p:sp>
        <p:nvSpPr>
          <p:cNvPr id="3133" name="AutoShape 61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516788" y="2780928"/>
            <a:ext cx="503114" cy="503040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</a:t>
            </a:r>
          </a:p>
        </p:txBody>
      </p:sp>
      <p:sp>
        <p:nvSpPr>
          <p:cNvPr id="3134" name="AutoShape 62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236296" y="2780928"/>
            <a:ext cx="503114" cy="503040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</a:t>
            </a:r>
          </a:p>
        </p:txBody>
      </p:sp>
      <p:sp>
        <p:nvSpPr>
          <p:cNvPr id="3135" name="AutoShape 63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4355976" y="3501008"/>
            <a:ext cx="503114" cy="5030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</a:t>
            </a:r>
          </a:p>
        </p:txBody>
      </p:sp>
      <p:sp>
        <p:nvSpPr>
          <p:cNvPr id="3136" name="AutoShape 64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076056" y="3501008"/>
            <a:ext cx="503114" cy="5030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</a:t>
            </a:r>
          </a:p>
        </p:txBody>
      </p:sp>
      <p:sp>
        <p:nvSpPr>
          <p:cNvPr id="3137" name="AutoShape 65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796708" y="3501008"/>
            <a:ext cx="503114" cy="5030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</a:t>
            </a:r>
          </a:p>
        </p:txBody>
      </p:sp>
      <p:sp>
        <p:nvSpPr>
          <p:cNvPr id="3138" name="AutoShape 66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516216" y="3501008"/>
            <a:ext cx="503114" cy="5030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</a:t>
            </a:r>
          </a:p>
        </p:txBody>
      </p:sp>
      <p:sp>
        <p:nvSpPr>
          <p:cNvPr id="3139" name="AutoShape 67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7236296" y="3501008"/>
            <a:ext cx="503114" cy="5030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</a:t>
            </a:r>
          </a:p>
        </p:txBody>
      </p:sp>
      <p:sp>
        <p:nvSpPr>
          <p:cNvPr id="3140" name="AutoShape 68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4356918" y="4294112"/>
            <a:ext cx="503114" cy="503040"/>
          </a:xfrm>
          <a:prstGeom prst="ellipse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</a:t>
            </a:r>
          </a:p>
        </p:txBody>
      </p:sp>
      <p:sp>
        <p:nvSpPr>
          <p:cNvPr id="3142" name="AutoShape 70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076998" y="4294112"/>
            <a:ext cx="503114" cy="503040"/>
          </a:xfrm>
          <a:prstGeom prst="ellipse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</a:t>
            </a:r>
          </a:p>
        </p:txBody>
      </p:sp>
      <p:sp>
        <p:nvSpPr>
          <p:cNvPr id="3143" name="AutoShape 71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5796136" y="4294112"/>
            <a:ext cx="503114" cy="503040"/>
          </a:xfrm>
          <a:prstGeom prst="ellipse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</a:t>
            </a:r>
          </a:p>
        </p:txBody>
      </p:sp>
      <p:sp>
        <p:nvSpPr>
          <p:cNvPr id="3144" name="AutoShape 72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516216" y="4294112"/>
            <a:ext cx="503114" cy="503040"/>
          </a:xfrm>
          <a:prstGeom prst="ellipse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</a:t>
            </a:r>
          </a:p>
        </p:txBody>
      </p:sp>
      <p:sp>
        <p:nvSpPr>
          <p:cNvPr id="3145" name="AutoShape 73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7237238" y="4294112"/>
            <a:ext cx="503114" cy="503040"/>
          </a:xfrm>
          <a:prstGeom prst="ellipse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756345" y="1196752"/>
            <a:ext cx="2951559" cy="503040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ЗВУКИ</a:t>
            </a:r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756345" y="4149080"/>
            <a:ext cx="2951559" cy="504000"/>
          </a:xfrm>
          <a:prstGeom prst="ellipse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756345" y="3429000"/>
            <a:ext cx="2951559" cy="50303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756345" y="1916832"/>
            <a:ext cx="2951559" cy="50304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БУКВЫ</a:t>
            </a: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756345" y="2685979"/>
            <a:ext cx="2951559" cy="503039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>
                <a:latin typeface="Times New Roman" pitchFamily="18" charset="0"/>
                <a:cs typeface="Times New Roman" pitchFamily="18" charset="0"/>
              </a:rPr>
              <a:t>СЛОГИ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0" cstate="screen"/>
          <a:srcRect/>
          <a:stretch>
            <a:fillRect/>
          </a:stretch>
        </p:blipFill>
        <p:spPr>
          <a:xfrm>
            <a:off x="4644008" y="6485191"/>
            <a:ext cx="1512168" cy="372809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323528" y="260648"/>
            <a:ext cx="78488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</p:txBody>
      </p:sp>
      <p:pic>
        <p:nvPicPr>
          <p:cNvPr id="70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1" cstate="screen"/>
          <a:srcRect/>
          <a:stretch>
            <a:fillRect/>
          </a:stretch>
        </p:blipFill>
        <p:spPr bwMode="auto">
          <a:xfrm>
            <a:off x="324297" y="1124744"/>
            <a:ext cx="648072" cy="671013"/>
          </a:xfrm>
          <a:prstGeom prst="rect">
            <a:avLst/>
          </a:prstGeom>
          <a:noFill/>
        </p:spPr>
      </p:pic>
      <p:pic>
        <p:nvPicPr>
          <p:cNvPr id="76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1" cstate="screen"/>
          <a:srcRect/>
          <a:stretch>
            <a:fillRect/>
          </a:stretch>
        </p:blipFill>
        <p:spPr bwMode="auto">
          <a:xfrm>
            <a:off x="324297" y="1844824"/>
            <a:ext cx="648072" cy="671013"/>
          </a:xfrm>
          <a:prstGeom prst="rect">
            <a:avLst/>
          </a:prstGeom>
          <a:noFill/>
        </p:spPr>
      </p:pic>
      <p:pic>
        <p:nvPicPr>
          <p:cNvPr id="77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1" cstate="screen"/>
          <a:srcRect/>
          <a:stretch>
            <a:fillRect/>
          </a:stretch>
        </p:blipFill>
        <p:spPr bwMode="auto">
          <a:xfrm>
            <a:off x="324297" y="2613971"/>
            <a:ext cx="648072" cy="671013"/>
          </a:xfrm>
          <a:prstGeom prst="rect">
            <a:avLst/>
          </a:prstGeom>
          <a:noFill/>
        </p:spPr>
      </p:pic>
      <p:pic>
        <p:nvPicPr>
          <p:cNvPr id="7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1" cstate="screen"/>
          <a:srcRect/>
          <a:stretch>
            <a:fillRect/>
          </a:stretch>
        </p:blipFill>
        <p:spPr bwMode="auto">
          <a:xfrm>
            <a:off x="324297" y="3356992"/>
            <a:ext cx="648072" cy="671013"/>
          </a:xfrm>
          <a:prstGeom prst="rect">
            <a:avLst/>
          </a:prstGeom>
          <a:noFill/>
        </p:spPr>
      </p:pic>
      <p:pic>
        <p:nvPicPr>
          <p:cNvPr id="79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1" cstate="screen"/>
          <a:srcRect/>
          <a:stretch>
            <a:fillRect/>
          </a:stretch>
        </p:blipFill>
        <p:spPr bwMode="auto">
          <a:xfrm>
            <a:off x="324297" y="4077072"/>
            <a:ext cx="648072" cy="671013"/>
          </a:xfrm>
          <a:prstGeom prst="rect">
            <a:avLst/>
          </a:prstGeom>
          <a:noFill/>
        </p:spPr>
      </p:pic>
      <p:pic>
        <p:nvPicPr>
          <p:cNvPr id="66" name="Picture 4" descr="C:\Users\Елена\Pictures\klip_249_божьи коровки_adr\1 (10).png"/>
          <p:cNvPicPr>
            <a:picLocks noChangeAspect="1" noChangeArrowheads="1"/>
          </p:cNvPicPr>
          <p:nvPr/>
        </p:nvPicPr>
        <p:blipFill>
          <a:blip r:embed="rId32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231740" y="4786522"/>
            <a:ext cx="29523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Georgia" pitchFamily="18" charset="0"/>
              </a:rPr>
              <a:t>Животные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2738" y="1089812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002060"/>
                </a:solidFill>
                <a:latin typeface="Georgia" pitchFamily="18" charset="0"/>
              </a:rPr>
              <a:t>Назовите, то что нарисовано на этих картинках одним словом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124F7A3-D7AD-46EC-A7E2-04355082D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0" t="76370" r="873" b="5041"/>
          <a:stretch/>
        </p:blipFill>
        <p:spPr bwMode="auto">
          <a:xfrm>
            <a:off x="711058" y="2240545"/>
            <a:ext cx="7478778" cy="188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47080" y="3717032"/>
            <a:ext cx="29341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rgbClr val="002060"/>
                </a:solidFill>
                <a:latin typeface="Georgia" pitchFamily="18" charset="0"/>
              </a:rPr>
              <a:t>Один палец, четыре пальца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23897" y="908720"/>
            <a:ext cx="2797644" cy="166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Georgia" pitchFamily="18" charset="0"/>
              </a:rPr>
              <a:t>Назовите правильно </a:t>
            </a:r>
          </a:p>
          <a:p>
            <a:pPr algn="ctr"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Georgia" pitchFamily="18" charset="0"/>
              </a:rPr>
              <a:t>картинки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459A3F-2F2C-42BA-9AE4-BC25451795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" t="11151" r="3305" b="3801"/>
          <a:stretch/>
        </p:blipFill>
        <p:spPr>
          <a:xfrm>
            <a:off x="3769244" y="631855"/>
            <a:ext cx="3755084" cy="475252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63688" y="4882817"/>
            <a:ext cx="77768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600" dirty="0">
                <a:solidFill>
                  <a:srgbClr val="002060"/>
                </a:solidFill>
                <a:latin typeface="Georgia" pitchFamily="18" charset="0"/>
              </a:rPr>
              <a:t>МЕБЕЛЬ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85980" y="932482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002060"/>
                </a:solidFill>
                <a:latin typeface="Georgia" pitchFamily="18" charset="0"/>
              </a:rPr>
              <a:t>Назовите, то что нарисовано на этих картинках одним словом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B05704-3A73-428D-88B6-84F6AFA16C6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" t="2442" r="3305" b="78557"/>
          <a:stretch/>
        </p:blipFill>
        <p:spPr>
          <a:xfrm>
            <a:off x="488897" y="2265483"/>
            <a:ext cx="7573182" cy="214129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361900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Составь по одному предложению со словами: «девочка» и «дом».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99592" y="4394587"/>
            <a:ext cx="777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 этом предложении 4 слова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Сколько слов в предложении: </a:t>
            </a:r>
          </a:p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«Солнце очень ярко светит.»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163754"/>
            <a:ext cx="77768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642F04"/>
                </a:solidFill>
                <a:latin typeface="Georgia" pitchFamily="18" charset="0"/>
              </a:rPr>
              <a:t>Вова собирал книги в ранец.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642F04"/>
                </a:solidFill>
                <a:latin typeface="Georgia" pitchFamily="18" charset="0"/>
              </a:rPr>
              <a:t>Поменяй слова в предложении, чтобы оно звучало правильно.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69D825-8336-46DE-BF86-4824DB5D4AC8}"/>
              </a:ext>
            </a:extLst>
          </p:cNvPr>
          <p:cNvSpPr/>
          <p:nvPr/>
        </p:nvSpPr>
        <p:spPr>
          <a:xfrm>
            <a:off x="539552" y="2729036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642F04"/>
                </a:solidFill>
                <a:latin typeface="Georgia" pitchFamily="18" charset="0"/>
              </a:rPr>
              <a:t>Вова собирал ранец в книги.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0" y="1001342"/>
            <a:ext cx="7632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Расскажи, кто где находится. Используй слова: слева, справа, на, под, за.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1162B0F-165B-4ABB-AF12-95BA47E222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21" b="7335"/>
          <a:stretch/>
        </p:blipFill>
        <p:spPr bwMode="auto">
          <a:xfrm>
            <a:off x="827584" y="1923603"/>
            <a:ext cx="6677982" cy="351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19672" y="4981684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i="1" dirty="0">
                <a:latin typeface="Georgia" pitchFamily="18" charset="0"/>
              </a:rPr>
              <a:t>Я положу соль в солонку.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9512" y="1033583"/>
            <a:ext cx="76328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dirty="0">
                <a:solidFill>
                  <a:srgbClr val="642F04"/>
                </a:solidFill>
                <a:latin typeface="Georgia" pitchFamily="18" charset="0"/>
              </a:rPr>
              <a:t>Разложи по местам. Скажи что и куда нужно положить.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E2276F6-4B00-494D-88A1-6EF9237501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65" b="5610"/>
          <a:stretch/>
        </p:blipFill>
        <p:spPr bwMode="auto">
          <a:xfrm>
            <a:off x="439963" y="1962210"/>
            <a:ext cx="7560840" cy="2933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04664"/>
            <a:ext cx="78488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</a:p>
        </p:txBody>
      </p:sp>
      <p:pic>
        <p:nvPicPr>
          <p:cNvPr id="11" name="Picture 4" descr="C:\Users\Елена\Pictures\klip_249_божьи коровки_adr\1 (10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3528" y="1196752"/>
            <a:ext cx="7848872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  <a:hlinkClick r:id="rId5"/>
              </a:rPr>
              <a:t>http://img-fotki.yandex.ru/get/9349/20573769.52/0_94204_946b02f5_L.png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цветок с божьей коровкой в левом углу </a:t>
            </a:r>
          </a:p>
          <a:p>
            <a:pPr algn="ctr"/>
            <a:endParaRPr lang="ru-RU" sz="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  <a:hlinkClick r:id="rId6"/>
              </a:rPr>
              <a:t>http://forchel.ru/uploads/posts/2011-08/1312737308_5.jpg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забор с подсолнухами</a:t>
            </a:r>
          </a:p>
          <a:p>
            <a:pPr algn="ctr"/>
            <a:endParaRPr lang="ru-RU" sz="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  <a:hlinkClick r:id="rId7"/>
              </a:rPr>
              <a:t>http://papus666.narod.ru/clipart/p/pods/pods04.png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подсолнухи (цветок для божьей коровки)</a:t>
            </a:r>
          </a:p>
          <a:p>
            <a:pPr algn="ctr"/>
            <a:endParaRPr lang="ru-RU" sz="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http://gifsgifsparavoce.files.wordpress.com/2012/02/abelhinha031.png?w=630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божья коровка </a:t>
            </a:r>
          </a:p>
          <a:p>
            <a:pPr algn="ctr"/>
            <a:endParaRPr lang="ru-RU" sz="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  <a:hlinkClick r:id="rId9"/>
              </a:rPr>
              <a:t>http://img-fotki.yandex.ru/get/6306/162549541.6/0_744cd_83128e8d_XL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цветок подсолнуха</a:t>
            </a:r>
          </a:p>
          <a:p>
            <a:pPr algn="ctr"/>
            <a:endParaRPr lang="ru-RU" sz="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  <a:hlinkClick r:id="rId10"/>
              </a:rPr>
              <a:t>http://s008.radikal.ru/i306/1011/71/1a06c40bc806.jpg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картинка для создания фона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solidFill>
                  <a:srgbClr val="002060"/>
                </a:solidFill>
                <a:latin typeface="Georgia" pitchFamily="18" charset="0"/>
              </a:rPr>
              <a:t>Звук это то, что произносим и слышим.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dirty="0">
                <a:solidFill>
                  <a:srgbClr val="002060"/>
                </a:solidFill>
                <a:latin typeface="Georgia" pitchFamily="18" charset="0"/>
              </a:rPr>
              <a:t>Что такое звук?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ЗВУКИ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3923907"/>
            <a:ext cx="777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В слове «дом» 3 звука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dirty="0">
                <a:solidFill>
                  <a:srgbClr val="002060"/>
                </a:solidFill>
                <a:latin typeface="Georgia" pitchFamily="18" charset="0"/>
              </a:rPr>
              <a:t>Сколько звуков в слове «дом»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ЗВУКИ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88482" y="2915259"/>
            <a:ext cx="35017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А            О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ЗВУКИ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1418DC-1E11-4B9C-88E5-A871E85D943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8" t="36042" r="17897" b="42072"/>
          <a:stretch/>
        </p:blipFill>
        <p:spPr>
          <a:xfrm>
            <a:off x="4195532" y="2301787"/>
            <a:ext cx="3924436" cy="1934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329551-42D3-4C71-B3AA-025C95EF36E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" t="9051" r="33949" b="69188"/>
          <a:stretch/>
        </p:blipFill>
        <p:spPr>
          <a:xfrm>
            <a:off x="494170" y="1342058"/>
            <a:ext cx="3690390" cy="1778765"/>
          </a:xfrm>
          <a:prstGeom prst="rect">
            <a:avLst/>
          </a:prstGeom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id="{243324C7-F311-4D8D-A7C3-EBFE6D510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984" y="4077072"/>
            <a:ext cx="35283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У           Ы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48439" y="3695814"/>
            <a:ext cx="777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Аня, Андрей, Алина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Назовите три имени, которые начинаются на звук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[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А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]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ЗВУКИ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pic>
        <p:nvPicPr>
          <p:cNvPr id="2" name="Запись">
            <a:hlinkClick r:id="" action="ppaction://media"/>
            <a:extLst>
              <a:ext uri="{FF2B5EF4-FFF2-40B4-BE49-F238E27FC236}">
                <a16:creationId xmlns:a16="http://schemas.microsoft.com/office/drawing/2014/main" id="{3191A799-122B-4FC4-BEF6-8C3FB1507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07560" y="244806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15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endParaRPr lang="ru-RU" sz="2400" i="1" dirty="0">
              <a:latin typeface="Georgia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Виноград, груша, персик, гранат, смородина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Какие фрукты и ягоды, имеют в названии твердый звук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[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Р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]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?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ЗВУКИ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solidFill>
                  <a:srgbClr val="007033"/>
                </a:solidFill>
                <a:latin typeface="Georgia" pitchFamily="18" charset="0"/>
              </a:rPr>
              <a:t>Букву пишем и видим, а звук говорим и слышим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007033"/>
                </a:solidFill>
                <a:latin typeface="Georgia" pitchFamily="18" charset="0"/>
              </a:rPr>
              <a:t>Чем буква отличается от звука?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БУКВЫ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67718" y="4617499"/>
            <a:ext cx="77768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dirty="0">
                <a:solidFill>
                  <a:srgbClr val="007033"/>
                </a:solidFill>
                <a:latin typeface="Georgia" pitchFamily="18" charset="0"/>
              </a:rPr>
              <a:t>А, Б, Д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929112"/>
            <a:ext cx="76328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dirty="0">
                <a:solidFill>
                  <a:srgbClr val="007033"/>
                </a:solidFill>
                <a:latin typeface="Georgia" pitchFamily="18" charset="0"/>
              </a:rPr>
              <a:t>Скажите, какие буквы написаны правильно?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</a:t>
            </a: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DFFDC4-F42B-4497-9055-F45AA1E039BD}"/>
              </a:ext>
            </a:extLst>
          </p:cNvPr>
          <p:cNvSpPr/>
          <p:nvPr/>
        </p:nvSpPr>
        <p:spPr>
          <a:xfrm>
            <a:off x="541399" y="2092905"/>
            <a:ext cx="8063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>
                <a:ln/>
                <a:solidFill>
                  <a:schemeClr val="accent3"/>
                </a:solidFill>
                <a:effectLst/>
              </a:rPr>
              <a:t>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3CC3DA-7B5C-4658-AD87-AADA179C192E}"/>
              </a:ext>
            </a:extLst>
          </p:cNvPr>
          <p:cNvSpPr/>
          <p:nvPr/>
        </p:nvSpPr>
        <p:spPr>
          <a:xfrm rot="5400000">
            <a:off x="1745634" y="2719023"/>
            <a:ext cx="8063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>
                <a:ln/>
                <a:solidFill>
                  <a:schemeClr val="accent3"/>
                </a:solidFill>
                <a:effectLst/>
              </a:rPr>
              <a:t>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8500DB-7E2E-434D-8809-9D1843A4315B}"/>
              </a:ext>
            </a:extLst>
          </p:cNvPr>
          <p:cNvSpPr/>
          <p:nvPr/>
        </p:nvSpPr>
        <p:spPr>
          <a:xfrm rot="10800000">
            <a:off x="2822901" y="2064177"/>
            <a:ext cx="8063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>
                <a:ln/>
                <a:solidFill>
                  <a:schemeClr val="accent3"/>
                </a:solidFill>
                <a:effectLst/>
              </a:rPr>
              <a:t>С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E1D6434-CA33-4336-A29B-E3ACC8988B32}"/>
              </a:ext>
            </a:extLst>
          </p:cNvPr>
          <p:cNvSpPr/>
          <p:nvPr/>
        </p:nvSpPr>
        <p:spPr>
          <a:xfrm>
            <a:off x="3808768" y="2849007"/>
            <a:ext cx="8063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/>
                <a:solidFill>
                  <a:schemeClr val="accent3"/>
                </a:solidFill>
              </a:rPr>
              <a:t>Б</a:t>
            </a:r>
            <a:endParaRPr lang="ru-RU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D5513A-233B-4B6D-A44F-D62BA01939C1}"/>
              </a:ext>
            </a:extLst>
          </p:cNvPr>
          <p:cNvSpPr/>
          <p:nvPr/>
        </p:nvSpPr>
        <p:spPr>
          <a:xfrm flipV="1">
            <a:off x="5104402" y="2172728"/>
            <a:ext cx="8063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/>
                <a:solidFill>
                  <a:schemeClr val="accent3"/>
                </a:solidFill>
              </a:rPr>
              <a:t>К</a:t>
            </a:r>
            <a:endParaRPr lang="ru-RU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535B4A-3FC6-42B6-AB38-2AC20135C3C2}"/>
              </a:ext>
            </a:extLst>
          </p:cNvPr>
          <p:cNvSpPr/>
          <p:nvPr/>
        </p:nvSpPr>
        <p:spPr>
          <a:xfrm>
            <a:off x="6300192" y="2495769"/>
            <a:ext cx="8063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/>
                <a:solidFill>
                  <a:schemeClr val="accent3"/>
                </a:solidFill>
              </a:rPr>
              <a:t>Д</a:t>
            </a:r>
            <a:endParaRPr lang="ru-RU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604</Words>
  <Application>Microsoft Office PowerPoint</Application>
  <PresentationFormat>Экран (4:3)</PresentationFormat>
  <Paragraphs>196</Paragraphs>
  <Slides>28</Slides>
  <Notes>27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Галина</cp:lastModifiedBy>
  <cp:revision>51</cp:revision>
  <dcterms:created xsi:type="dcterms:W3CDTF">2014-01-06T16:00:12Z</dcterms:created>
  <dcterms:modified xsi:type="dcterms:W3CDTF">2020-03-23T18:34:01Z</dcterms:modified>
</cp:coreProperties>
</file>