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sldIdLst>
    <p:sldId id="260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алина" initials="Г" lastIdx="1" clrIdx="0">
    <p:extLst>
      <p:ext uri="{19B8F6BF-5375-455C-9EA6-DF929625EA0E}">
        <p15:presenceInfo xmlns:p15="http://schemas.microsoft.com/office/powerpoint/2012/main" userId="Гали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468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624" autoAdjust="0"/>
  </p:normalViewPr>
  <p:slideViewPr>
    <p:cSldViewPr>
      <p:cViewPr varScale="1">
        <p:scale>
          <a:sx n="106" d="100"/>
          <a:sy n="106" d="100"/>
        </p:scale>
        <p:origin x="1158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14T18:09:17.797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8423-893F-44F7-9BAA-70E08423162E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6A8A3-8289-491F-B780-5D47A1996A6C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703B-9566-41B6-B651-00AF9C4BD656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6C13-DF8C-44E5-80BF-E5E00ACFCBC9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92889-72D1-46E5-BA47-81E4A14BD02C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D79FA-BB83-44EC-93C3-0FDF2D4B1977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A35-2594-4148-A04E-F99CEAA5290A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5754-A1D6-4A99-9A98-2C0EB1061426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E3E1A-ED29-42DD-88FD-6401E4CB7A7F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763E9-0E8F-4A1C-8540-604C743E87F2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71875-64C4-4F55-9AC5-B96BDB8D086D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99603C-F765-4699-9428-476E5CA5B7E4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hyperlink" Target="https://mersibo.ru/" TargetMode="External"/><Relationship Id="rId4" Type="http://schemas.openxmlformats.org/officeDocument/2006/relationships/image" Target="../media/image13.jpeg"/><Relationship Id="rId9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5D5DF7C5-AE30-4FFC-ADFE-9C58BE8C7F07}"/>
              </a:ext>
            </a:extLst>
          </p:cNvPr>
          <p:cNvSpPr/>
          <p:nvPr/>
        </p:nvSpPr>
        <p:spPr>
          <a:xfrm flipV="1">
            <a:off x="22245" y="23250"/>
            <a:ext cx="7142043" cy="5477017"/>
          </a:xfrm>
          <a:prstGeom prst="rtTriangle">
            <a:avLst/>
          </a:prstGeom>
          <a:blipFill dpi="0" rotWithShape="1">
            <a:blip r:embed="rId2">
              <a:alphaModFix amt="94000"/>
            </a:blip>
            <a:srcRect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975947-6A9B-4E65-9D67-C8E0FC12DAE7}"/>
              </a:ext>
            </a:extLst>
          </p:cNvPr>
          <p:cNvSpPr/>
          <p:nvPr/>
        </p:nvSpPr>
        <p:spPr>
          <a:xfrm rot="3127961" flipH="1">
            <a:off x="3430116" y="-1689914"/>
            <a:ext cx="202802" cy="899631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27D012-3B14-4DFB-A192-B82797A44F5A}"/>
              </a:ext>
            </a:extLst>
          </p:cNvPr>
          <p:cNvSpPr txBox="1"/>
          <p:nvPr/>
        </p:nvSpPr>
        <p:spPr>
          <a:xfrm rot="20815945">
            <a:off x="1975945" y="2312562"/>
            <a:ext cx="1463675" cy="224631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158E3012-55C1-4358-9043-9A1300B828AB}"/>
              </a:ext>
            </a:extLst>
          </p:cNvPr>
          <p:cNvSpPr txBox="1"/>
          <p:nvPr/>
        </p:nvSpPr>
        <p:spPr>
          <a:xfrm rot="20983810">
            <a:off x="108705" y="3932258"/>
            <a:ext cx="1481137" cy="22463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03316C57-A0A2-48CA-A138-83E50AAF69FA}"/>
              </a:ext>
            </a:extLst>
          </p:cNvPr>
          <p:cNvSpPr txBox="1"/>
          <p:nvPr/>
        </p:nvSpPr>
        <p:spPr>
          <a:xfrm rot="20314623">
            <a:off x="4815597" y="234576"/>
            <a:ext cx="1474788" cy="22463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48AD1D0C-8AEF-4AB8-9798-304EBEEC9FE1}"/>
              </a:ext>
            </a:extLst>
          </p:cNvPr>
          <p:cNvSpPr txBox="1"/>
          <p:nvPr/>
        </p:nvSpPr>
        <p:spPr>
          <a:xfrm rot="21443890">
            <a:off x="778871" y="3465183"/>
            <a:ext cx="1474787" cy="22479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0D8716E-A855-4E91-BF14-40A2E73153C1}"/>
              </a:ext>
            </a:extLst>
          </p:cNvPr>
          <p:cNvSpPr txBox="1"/>
          <p:nvPr/>
        </p:nvSpPr>
        <p:spPr>
          <a:xfrm rot="20736033">
            <a:off x="1372902" y="2990035"/>
            <a:ext cx="1482725" cy="22463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AF3F1C71-E559-40D4-8D89-64EC427F0E91}"/>
              </a:ext>
            </a:extLst>
          </p:cNvPr>
          <p:cNvSpPr txBox="1"/>
          <p:nvPr/>
        </p:nvSpPr>
        <p:spPr>
          <a:xfrm rot="20803648">
            <a:off x="3265759" y="1300227"/>
            <a:ext cx="1806575" cy="22463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99CB58F2-E179-4F81-ADFB-1A7FEB0BDED2}"/>
              </a:ext>
            </a:extLst>
          </p:cNvPr>
          <p:cNvSpPr txBox="1"/>
          <p:nvPr/>
        </p:nvSpPr>
        <p:spPr>
          <a:xfrm rot="21292455">
            <a:off x="2742784" y="1859720"/>
            <a:ext cx="1382712" cy="22463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82F3F26C-F287-48A6-8E50-7362D22ED0F5}"/>
              </a:ext>
            </a:extLst>
          </p:cNvPr>
          <p:cNvSpPr txBox="1"/>
          <p:nvPr/>
        </p:nvSpPr>
        <p:spPr>
          <a:xfrm rot="21082940">
            <a:off x="4200844" y="765959"/>
            <a:ext cx="1311275" cy="22463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A41B90C-56EA-4008-A931-FD84547014EA}"/>
              </a:ext>
            </a:extLst>
          </p:cNvPr>
          <p:cNvSpPr txBox="1"/>
          <p:nvPr/>
        </p:nvSpPr>
        <p:spPr>
          <a:xfrm>
            <a:off x="5663111" y="-126192"/>
            <a:ext cx="1436688" cy="224631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</a:t>
            </a:r>
          </a:p>
        </p:txBody>
      </p:sp>
      <p:pic>
        <p:nvPicPr>
          <p:cNvPr id="23" name="Рисунок 22" descr="карандаш.jpg">
            <a:extLst>
              <a:ext uri="{FF2B5EF4-FFF2-40B4-BE49-F238E27FC236}">
                <a16:creationId xmlns:a16="http://schemas.microsoft.com/office/drawing/2014/main" id="{A4160019-B0E4-4608-BE8C-10577D667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368" y="3498"/>
            <a:ext cx="2904632" cy="46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4" name="Прямоугольник 8">
            <a:extLst>
              <a:ext uri="{FF2B5EF4-FFF2-40B4-BE49-F238E27FC236}">
                <a16:creationId xmlns:a16="http://schemas.microsoft.com/office/drawing/2014/main" id="{8D93F618-278B-4B66-9320-47E65BDE4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888" y="5928799"/>
            <a:ext cx="6400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kumimoji="1" lang="ru-RU" alt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учитель – логопед</a:t>
            </a:r>
          </a:p>
          <a:p>
            <a:pPr algn="ctr" eaLnBrk="1" hangingPunct="1"/>
            <a:r>
              <a:rPr kumimoji="1" lang="ru-RU" alt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Ткаченко Галина Васильевна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5254D07-F9AC-4285-93D0-D4A4F03E0D04}"/>
              </a:ext>
            </a:extLst>
          </p:cNvPr>
          <p:cNvSpPr/>
          <p:nvPr/>
        </p:nvSpPr>
        <p:spPr>
          <a:xfrm>
            <a:off x="0" y="-32933"/>
            <a:ext cx="5923735" cy="1022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детский сад «Чудесная страна»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75AAAA-0860-457E-A8C4-D9EDBED73596}"/>
              </a:ext>
            </a:extLst>
          </p:cNvPr>
          <p:cNvSpPr/>
          <p:nvPr/>
        </p:nvSpPr>
        <p:spPr>
          <a:xfrm>
            <a:off x="1516264" y="4676483"/>
            <a:ext cx="6258113" cy="8880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 речи</a:t>
            </a:r>
            <a:endParaRPr lang="ru-RU" sz="4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14CE15-E3C3-4C9E-B30D-4FC90A828794}"/>
              </a:ext>
            </a:extLst>
          </p:cNvPr>
          <p:cNvSpPr/>
          <p:nvPr/>
        </p:nvSpPr>
        <p:spPr>
          <a:xfrm>
            <a:off x="4694708" y="2761758"/>
            <a:ext cx="4302653" cy="8737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Интерактивная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CE2C3B-3C45-4A07-BF0F-EB74F20A4A54}"/>
              </a:ext>
            </a:extLst>
          </p:cNvPr>
          <p:cNvSpPr/>
          <p:nvPr/>
        </p:nvSpPr>
        <p:spPr>
          <a:xfrm>
            <a:off x="3686284" y="3747809"/>
            <a:ext cx="57818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игра, как  средство </a:t>
            </a:r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7" grpId="0"/>
      <p:bldP spid="17" grpId="1"/>
      <p:bldP spid="13" grpId="0"/>
      <p:bldP spid="13" grpId="1"/>
      <p:bldP spid="10" grpId="0"/>
      <p:bldP spid="10" grpId="1"/>
      <p:bldP spid="15" grpId="0"/>
      <p:bldP spid="15" grpId="1"/>
      <p:bldP spid="14" grpId="0"/>
      <p:bldP spid="14" grpId="1"/>
      <p:bldP spid="16" grpId="0"/>
      <p:bldP spid="16" grpId="1"/>
      <p:bldP spid="18" grpId="0"/>
      <p:bldP spid="1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666" y="117960"/>
            <a:ext cx="8015334" cy="64852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элементарного звукового анализа 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>
            <a:off x="-83621" y="5502082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>
            <a:off x="21500" y="110187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62205" y="5435945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>
            <a:off x="-53492" y="449904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>
            <a:off x="-11169" y="6342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13045" y="-17421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41731" y="4367214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>
            <a:off x="-53492" y="3364660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124706" y="32308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>
            <a:off x="-30626" y="2241236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164913" y="2202339"/>
            <a:ext cx="70884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F5D696-97FE-4B34-873D-538057872FBE}"/>
              </a:ext>
            </a:extLst>
          </p:cNvPr>
          <p:cNvSpPr txBox="1"/>
          <p:nvPr/>
        </p:nvSpPr>
        <p:spPr>
          <a:xfrm rot="20815945">
            <a:off x="163191" y="956681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1D58851-006F-4590-8E01-8220A5C5D40D}"/>
              </a:ext>
            </a:extLst>
          </p:cNvPr>
          <p:cNvSpPr/>
          <p:nvPr/>
        </p:nvSpPr>
        <p:spPr>
          <a:xfrm>
            <a:off x="1304414" y="2135164"/>
            <a:ext cx="3080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«Волк и овцы»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0A194C4-509D-4583-A4C5-D308089820C8}"/>
              </a:ext>
            </a:extLst>
          </p:cNvPr>
          <p:cNvSpPr/>
          <p:nvPr/>
        </p:nvSpPr>
        <p:spPr>
          <a:xfrm>
            <a:off x="1320636" y="6488668"/>
            <a:ext cx="3064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«Лишний слог»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953664E-43C8-43DE-94DE-3DA21C83390C}"/>
              </a:ext>
            </a:extLst>
          </p:cNvPr>
          <p:cNvSpPr/>
          <p:nvPr/>
        </p:nvSpPr>
        <p:spPr>
          <a:xfrm>
            <a:off x="1148123" y="4320518"/>
            <a:ext cx="32258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«Определи место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звука «Л» в слове»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EF99AF-741C-4DFF-8438-6562C91716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216" y="577497"/>
            <a:ext cx="2773773" cy="15602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71ACDB-5AE7-4889-B09C-FA7D4EFE41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92" y="5033071"/>
            <a:ext cx="2773773" cy="15602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02BEA1-FE24-4630-9B9A-F84410B92F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802" y="2534302"/>
            <a:ext cx="2902274" cy="18139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DFEB6C-8DFC-4468-9279-7E4849488F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613360"/>
            <a:ext cx="2629758" cy="1643599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706FCDC-8CC5-4840-91DE-D61C1F37DEC5}"/>
              </a:ext>
            </a:extLst>
          </p:cNvPr>
          <p:cNvSpPr/>
          <p:nvPr/>
        </p:nvSpPr>
        <p:spPr>
          <a:xfrm>
            <a:off x="5724362" y="2135164"/>
            <a:ext cx="3349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«Помести картинки в корзины»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B7F55D7-F360-455C-B078-5631668FBA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06" y="2504496"/>
            <a:ext cx="2902275" cy="1813922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4A19D4C-02B5-45CB-97C1-F07B685B267E}"/>
              </a:ext>
            </a:extLst>
          </p:cNvPr>
          <p:cNvSpPr/>
          <p:nvPr/>
        </p:nvSpPr>
        <p:spPr>
          <a:xfrm>
            <a:off x="6660232" y="4205591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«Паровозики»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7ECC1A9-7AE3-4012-94BB-D505816244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344" y="4661424"/>
            <a:ext cx="2902275" cy="1813922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CFDDD35-EAA2-4E8D-BB61-0BCF5EE8EF54}"/>
              </a:ext>
            </a:extLst>
          </p:cNvPr>
          <p:cNvSpPr/>
          <p:nvPr/>
        </p:nvSpPr>
        <p:spPr>
          <a:xfrm>
            <a:off x="6458670" y="6408652"/>
            <a:ext cx="2036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«Посчитай слоги» </a:t>
            </a:r>
          </a:p>
        </p:txBody>
      </p:sp>
    </p:spTree>
    <p:extLst>
      <p:ext uri="{BB962C8B-B14F-4D97-AF65-F5344CB8AC3E}">
        <p14:creationId xmlns:p14="http://schemas.microsoft.com/office/powerpoint/2010/main" val="1411346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2" grpId="0"/>
      <p:bldP spid="22" grpId="1"/>
      <p:bldP spid="19" grpId="0"/>
      <p:bldP spid="19" grpId="1"/>
      <p:bldP spid="20" grpId="0"/>
      <p:bldP spid="20" grpId="1"/>
      <p:bldP spid="21" grpId="0"/>
      <p:bldP spid="21" grpId="1"/>
      <p:bldP spid="17" grpId="0"/>
      <p:bldP spid="1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283" y="144081"/>
            <a:ext cx="8204021" cy="648524"/>
          </a:xfrm>
        </p:spPr>
        <p:txBody>
          <a:bodyPr>
            <a:normAutofit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звуков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 flipH="1">
            <a:off x="7935480" y="559877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 flipH="1">
            <a:off x="7949316" y="119587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 flipH="1">
            <a:off x="7961842" y="4563954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8006456" y="4512153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8148503" y="1193092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 flipH="1">
            <a:off x="7935480" y="342236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 flipH="1">
            <a:off x="7920656" y="231000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8118316" y="22672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 flipH="1">
            <a:off x="7921454" y="6070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8142610" y="-38036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8080302" y="3327878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40CFC68-4EA5-4FC0-820A-3E8721CD477D}"/>
              </a:ext>
            </a:extLst>
          </p:cNvPr>
          <p:cNvSpPr txBox="1"/>
          <p:nvPr/>
        </p:nvSpPr>
        <p:spPr>
          <a:xfrm rot="20803648">
            <a:off x="7987475" y="5519762"/>
            <a:ext cx="101983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813EF94-5896-4ED1-B4C1-EB9E31140F95}"/>
              </a:ext>
            </a:extLst>
          </p:cNvPr>
          <p:cNvSpPr/>
          <p:nvPr/>
        </p:nvSpPr>
        <p:spPr>
          <a:xfrm>
            <a:off x="455221" y="2421027"/>
            <a:ext cx="3123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«Речевая волна»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557AE60-CF4F-40B8-AEFB-32AAD2C78B86}"/>
              </a:ext>
            </a:extLst>
          </p:cNvPr>
          <p:cNvSpPr/>
          <p:nvPr/>
        </p:nvSpPr>
        <p:spPr>
          <a:xfrm>
            <a:off x="4427210" y="2647361"/>
            <a:ext cx="3373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«Чистоговорки»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3731548-5CE8-4F60-B4A2-B3F2148EC293}"/>
              </a:ext>
            </a:extLst>
          </p:cNvPr>
          <p:cNvSpPr/>
          <p:nvPr/>
        </p:nvSpPr>
        <p:spPr>
          <a:xfrm>
            <a:off x="86852" y="6391557"/>
            <a:ext cx="3895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«Космический стрелок»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865FF545-5D56-4D34-A319-712AAD3CD25F}"/>
              </a:ext>
            </a:extLst>
          </p:cNvPr>
          <p:cNvSpPr/>
          <p:nvPr/>
        </p:nvSpPr>
        <p:spPr>
          <a:xfrm>
            <a:off x="4545730" y="6444678"/>
            <a:ext cx="3436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«Воздушный змей»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493373-A4D6-4BC3-8CA1-95CFE88723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12" y="762920"/>
            <a:ext cx="3074594" cy="17294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CDC4B9-ED6E-40E7-9C11-A2C9297B4F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10550" r="20863" b="19760"/>
          <a:stretch/>
        </p:blipFill>
        <p:spPr>
          <a:xfrm>
            <a:off x="4734383" y="747862"/>
            <a:ext cx="2845536" cy="196408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7A9016C-1E47-41AA-9272-89D5ABBC2A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383" y="2966092"/>
            <a:ext cx="2845536" cy="1600615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DD5B45B-F799-4468-B502-94266D5C52B5}"/>
              </a:ext>
            </a:extLst>
          </p:cNvPr>
          <p:cNvSpPr/>
          <p:nvPr/>
        </p:nvSpPr>
        <p:spPr>
          <a:xfrm>
            <a:off x="5121292" y="4502117"/>
            <a:ext cx="2317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«Звуки»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6B4092-B9A6-4E57-899E-FE35EB12E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9" y="2772474"/>
            <a:ext cx="2928307" cy="17176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DA8400-1AA9-43CC-BFC2-205D1070D9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8" y="4490134"/>
            <a:ext cx="2928307" cy="19629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963469-363C-4B91-A6C3-29990DB185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4383" y="4814014"/>
            <a:ext cx="2845535" cy="174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758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9" grpId="0"/>
      <p:bldP spid="19" grpId="1"/>
      <p:bldP spid="20" grpId="0"/>
      <p:bldP spid="20" grpId="1"/>
      <p:bldP spid="18" grpId="0"/>
      <p:bldP spid="18" grpId="1"/>
      <p:bldP spid="21" grpId="0"/>
      <p:bldP spid="21" grpId="1"/>
      <p:bldP spid="23" grpId="0"/>
      <p:bldP spid="2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5D5DF7C5-AE30-4FFC-ADFE-9C58BE8C7F07}"/>
              </a:ext>
            </a:extLst>
          </p:cNvPr>
          <p:cNvSpPr/>
          <p:nvPr/>
        </p:nvSpPr>
        <p:spPr>
          <a:xfrm flipV="1">
            <a:off x="22245" y="23249"/>
            <a:ext cx="8798227" cy="6834750"/>
          </a:xfrm>
          <a:prstGeom prst="rtTriangle">
            <a:avLst/>
          </a:prstGeom>
          <a:blipFill dpi="0" rotWithShape="1">
            <a:blip r:embed="rId2">
              <a:alphaModFix amt="94000"/>
            </a:blip>
            <a:srcRect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975947-6A9B-4E65-9D67-C8E0FC12DAE7}"/>
              </a:ext>
            </a:extLst>
          </p:cNvPr>
          <p:cNvSpPr/>
          <p:nvPr/>
        </p:nvSpPr>
        <p:spPr>
          <a:xfrm rot="3127961" flipH="1">
            <a:off x="4157404" y="-2120346"/>
            <a:ext cx="305367" cy="111005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27D012-3B14-4DFB-A192-B82797A44F5A}"/>
              </a:ext>
            </a:extLst>
          </p:cNvPr>
          <p:cNvSpPr txBox="1"/>
          <p:nvPr/>
        </p:nvSpPr>
        <p:spPr>
          <a:xfrm rot="20815945">
            <a:off x="3419154" y="2317240"/>
            <a:ext cx="1481496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158E3012-55C1-4358-9043-9A1300B828AB}"/>
              </a:ext>
            </a:extLst>
          </p:cNvPr>
          <p:cNvSpPr txBox="1"/>
          <p:nvPr/>
        </p:nvSpPr>
        <p:spPr>
          <a:xfrm rot="20983810">
            <a:off x="273225" y="4859334"/>
            <a:ext cx="1481137" cy="224631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48AD1D0C-8AEF-4AB8-9798-304EBEEC9FE1}"/>
              </a:ext>
            </a:extLst>
          </p:cNvPr>
          <p:cNvSpPr txBox="1"/>
          <p:nvPr/>
        </p:nvSpPr>
        <p:spPr>
          <a:xfrm rot="21443890">
            <a:off x="1423051" y="4133770"/>
            <a:ext cx="1475084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0D8716E-A855-4E91-BF14-40A2E73153C1}"/>
              </a:ext>
            </a:extLst>
          </p:cNvPr>
          <p:cNvSpPr txBox="1"/>
          <p:nvPr/>
        </p:nvSpPr>
        <p:spPr>
          <a:xfrm rot="20736033">
            <a:off x="2452321" y="3302114"/>
            <a:ext cx="1481496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AF3F1C71-E559-40D4-8D89-64EC427F0E91}"/>
              </a:ext>
            </a:extLst>
          </p:cNvPr>
          <p:cNvSpPr txBox="1"/>
          <p:nvPr/>
        </p:nvSpPr>
        <p:spPr>
          <a:xfrm rot="20803648">
            <a:off x="5797958" y="581815"/>
            <a:ext cx="1475084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99CB58F2-E179-4F81-ADFB-1A7FEB0BDED2}"/>
              </a:ext>
            </a:extLst>
          </p:cNvPr>
          <p:cNvSpPr txBox="1"/>
          <p:nvPr/>
        </p:nvSpPr>
        <p:spPr>
          <a:xfrm rot="21292455">
            <a:off x="4544255" y="1562133"/>
            <a:ext cx="1475084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82F3F26C-F287-48A6-8E50-7362D22ED0F5}"/>
              </a:ext>
            </a:extLst>
          </p:cNvPr>
          <p:cNvSpPr txBox="1"/>
          <p:nvPr/>
        </p:nvSpPr>
        <p:spPr>
          <a:xfrm rot="21082940">
            <a:off x="7002443" y="-370219"/>
            <a:ext cx="1580882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5E6D38-F39D-4721-8942-263EF54DB3A1}"/>
              </a:ext>
            </a:extLst>
          </p:cNvPr>
          <p:cNvSpPr/>
          <p:nvPr/>
        </p:nvSpPr>
        <p:spPr>
          <a:xfrm>
            <a:off x="3103643" y="5352213"/>
            <a:ext cx="575029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i="1" dirty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ВНИМАНИЕ!</a:t>
            </a:r>
            <a:endParaRPr lang="ru-RU" sz="7200" i="1" dirty="0">
              <a:solidFill>
                <a:schemeClr val="accent3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CCC5E-BAF2-40F0-B858-C1461CE214A3}"/>
              </a:ext>
            </a:extLst>
          </p:cNvPr>
          <p:cNvSpPr/>
          <p:nvPr/>
        </p:nvSpPr>
        <p:spPr>
          <a:xfrm>
            <a:off x="5646708" y="3722147"/>
            <a:ext cx="16818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i="1" dirty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ЗА</a:t>
            </a:r>
          </a:p>
        </p:txBody>
      </p:sp>
    </p:spTree>
    <p:extLst>
      <p:ext uri="{BB962C8B-B14F-4D97-AF65-F5344CB8AC3E}">
        <p14:creationId xmlns:p14="http://schemas.microsoft.com/office/powerpoint/2010/main" val="193747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0" grpId="0"/>
      <p:bldP spid="10" grpId="1"/>
      <p:bldP spid="15" grpId="0"/>
      <p:bldP spid="15" grpId="1"/>
      <p:bldP spid="14" grpId="0"/>
      <p:bldP spid="14" grpId="1"/>
      <p:bldP spid="16" grpId="0"/>
      <p:bldP spid="1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>
            <a:off x="-83621" y="5502082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>
            <a:off x="21500" y="110187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62205" y="5435945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>
            <a:off x="-53492" y="449904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>
            <a:off x="-11169" y="6342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13045" y="-17421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41731" y="4367214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>
            <a:off x="-53492" y="3364660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124706" y="32308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>
            <a:off x="-30626" y="2241236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164913" y="2202339"/>
            <a:ext cx="70884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F5D696-97FE-4B34-873D-538057872FBE}"/>
              </a:ext>
            </a:extLst>
          </p:cNvPr>
          <p:cNvSpPr txBox="1"/>
          <p:nvPr/>
        </p:nvSpPr>
        <p:spPr>
          <a:xfrm rot="20815945">
            <a:off x="163191" y="956681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96EF22-1D02-4290-A70B-63842E3ADD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229" y="46148"/>
            <a:ext cx="3830368" cy="2155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ttp://chstrana.detkin-club.ru/images/custom_1/20200207_115347_5e402b9f0af81.jpg">
            <a:extLst>
              <a:ext uri="{FF2B5EF4-FFF2-40B4-BE49-F238E27FC236}">
                <a16:creationId xmlns:a16="http://schemas.microsoft.com/office/drawing/2014/main" id="{AEFB5D66-1FF1-4545-AE09-28B5335FC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790" y="2201355"/>
            <a:ext cx="2494695" cy="4436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://chstrana.detkin-club.ru/images/custom_1/20200207_114712_5e402b7e5008f.jpg">
            <a:extLst>
              <a:ext uri="{FF2B5EF4-FFF2-40B4-BE49-F238E27FC236}">
                <a16:creationId xmlns:a16="http://schemas.microsoft.com/office/drawing/2014/main" id="{3937BB36-64CF-4044-8756-6D0D7CEF2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739" y="2174011"/>
            <a:ext cx="2510069" cy="4464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2" descr="http://chstrana.detkin-club.ru/images/custom_1/20200207_114754_5e402ba5ea83d.jpg">
            <a:extLst>
              <a:ext uri="{FF2B5EF4-FFF2-40B4-BE49-F238E27FC236}">
                <a16:creationId xmlns:a16="http://schemas.microsoft.com/office/drawing/2014/main" id="{4B589F65-471A-4365-B81D-B8EDC7AA1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959" y="2535254"/>
            <a:ext cx="2164307" cy="3846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793927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2" grpId="0"/>
      <p:bldP spid="22" grpId="1"/>
      <p:bldP spid="19" grpId="0"/>
      <p:bldP spid="19" grpId="1"/>
      <p:bldP spid="20" grpId="0"/>
      <p:bldP spid="20" grpId="1"/>
      <p:bldP spid="21" grpId="0"/>
      <p:bldP spid="21" grpId="1"/>
      <p:bldP spid="17" grpId="0"/>
      <p:bldP spid="1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 flipH="1">
            <a:off x="7935480" y="559877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 flipH="1">
            <a:off x="7949316" y="119587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 flipH="1">
            <a:off x="7961842" y="4563954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8006456" y="4512153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8148503" y="1193092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 flipH="1">
            <a:off x="7935480" y="342236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 flipH="1">
            <a:off x="7920656" y="231000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8118316" y="22672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 flipH="1">
            <a:off x="7921454" y="6070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8142610" y="-38036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8080302" y="3327878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40CFC68-4EA5-4FC0-820A-3E8721CD477D}"/>
              </a:ext>
            </a:extLst>
          </p:cNvPr>
          <p:cNvSpPr txBox="1"/>
          <p:nvPr/>
        </p:nvSpPr>
        <p:spPr>
          <a:xfrm rot="20803648">
            <a:off x="7987475" y="5519762"/>
            <a:ext cx="101983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F7498-D053-4362-BC2C-280A7683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9930" y="273895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логопедической работы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C9B2AB-B356-468F-B042-4D181BF5B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73" y="1245431"/>
            <a:ext cx="7756389" cy="4774823"/>
          </a:xfrm>
          <a:prstGeom prst="rect">
            <a:avLst/>
          </a:prstGeom>
        </p:spPr>
      </p:pic>
      <p:sp>
        <p:nvSpPr>
          <p:cNvPr id="16" name="AutoShape 7">
            <a:extLst>
              <a:ext uri="{FF2B5EF4-FFF2-40B4-BE49-F238E27FC236}">
                <a16:creationId xmlns:a16="http://schemas.microsoft.com/office/drawing/2014/main" id="{D2B11D61-0030-4FAA-8485-E63244B1B9B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2031" y="1424945"/>
            <a:ext cx="1158249" cy="2652712"/>
          </a:xfrm>
          <a:prstGeom prst="roundRect">
            <a:avLst>
              <a:gd name="adj" fmla="val 9523"/>
            </a:avLst>
          </a:prstGeom>
          <a:solidFill>
            <a:srgbClr val="FF9900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просоди-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ческой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C73152EE-DC29-4308-BA85-2B545500117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73116" y="1718787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8CD32D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слуха 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utoShape 5">
            <a:extLst>
              <a:ext uri="{FF2B5EF4-FFF2-40B4-BE49-F238E27FC236}">
                <a16:creationId xmlns:a16="http://schemas.microsoft.com/office/drawing/2014/main" id="{C7DF1BA6-D3DA-40F7-ABCD-FECB1D0179F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35581" y="1971168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5CB1FE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Автомати-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зация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звуков</a:t>
            </a:r>
          </a:p>
        </p:txBody>
      </p:sp>
      <p:sp>
        <p:nvSpPr>
          <p:cNvPr id="30" name="AutoShape 4">
            <a:extLst>
              <a:ext uri="{FF2B5EF4-FFF2-40B4-BE49-F238E27FC236}">
                <a16:creationId xmlns:a16="http://schemas.microsoft.com/office/drawing/2014/main" id="{19410F17-2D37-4C82-AD14-F8663264CF0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95407" y="2286310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F45E5E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ция и рас-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ширение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варного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32" name="Group 9">
            <a:extLst>
              <a:ext uri="{FF2B5EF4-FFF2-40B4-BE49-F238E27FC236}">
                <a16:creationId xmlns:a16="http://schemas.microsoft.com/office/drawing/2014/main" id="{65CE7688-4617-4F5A-87A3-995F7A7A015C}"/>
              </a:ext>
            </a:extLst>
          </p:cNvPr>
          <p:cNvGrpSpPr>
            <a:grpSpLocks/>
          </p:cNvGrpSpPr>
          <p:nvPr/>
        </p:nvGrpSpPr>
        <p:grpSpPr bwMode="auto">
          <a:xfrm>
            <a:off x="279494" y="3688354"/>
            <a:ext cx="1149735" cy="704850"/>
            <a:chOff x="657" y="2893"/>
            <a:chExt cx="1032" cy="590"/>
          </a:xfrm>
        </p:grpSpPr>
        <p:sp>
          <p:nvSpPr>
            <p:cNvPr id="33" name="AutoShape 10">
              <a:extLst>
                <a:ext uri="{FF2B5EF4-FFF2-40B4-BE49-F238E27FC236}">
                  <a16:creationId xmlns:a16="http://schemas.microsoft.com/office/drawing/2014/main" id="{7BD5C690-10FD-4747-B5EA-C87772C0A11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7" y="2893"/>
              <a:ext cx="1031" cy="590"/>
            </a:xfrm>
            <a:prstGeom prst="roundRect">
              <a:avLst>
                <a:gd name="adj" fmla="val 12736"/>
              </a:avLst>
            </a:prstGeom>
            <a:gradFill rotWithShape="1">
              <a:gsLst>
                <a:gs pos="0">
                  <a:srgbClr val="FF9900">
                    <a:gamma/>
                    <a:shade val="85882"/>
                    <a:invGamma/>
                  </a:srgbClr>
                </a:gs>
                <a:gs pos="100000">
                  <a:srgbClr val="FF9900"/>
                </a:gs>
              </a:gsLst>
              <a:lin ang="5400000" scaled="1"/>
            </a:gra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4" name="AutoShape 11">
              <a:extLst>
                <a:ext uri="{FF2B5EF4-FFF2-40B4-BE49-F238E27FC236}">
                  <a16:creationId xmlns:a16="http://schemas.microsoft.com/office/drawing/2014/main" id="{2EC6AD54-7318-4427-9DD6-E7F3BE324B3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8" y="2894"/>
              <a:ext cx="1031" cy="236"/>
            </a:xfrm>
            <a:prstGeom prst="roundRect">
              <a:avLst>
                <a:gd name="adj" fmla="val 30769"/>
              </a:avLst>
            </a:prstGeom>
            <a:gradFill rotWithShape="1">
              <a:gsLst>
                <a:gs pos="0">
                  <a:srgbClr val="FF9900"/>
                </a:gs>
                <a:gs pos="100000">
                  <a:srgbClr val="FF9900">
                    <a:gamma/>
                    <a:tint val="6941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4AEB40-8485-4A86-9FA6-596848B7D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172" y="4895008"/>
            <a:ext cx="1201016" cy="725487"/>
          </a:xfrm>
          <a:prstGeom prst="rect">
            <a:avLst/>
          </a:prstGeom>
        </p:spPr>
      </p:pic>
      <p:sp>
        <p:nvSpPr>
          <p:cNvPr id="35" name="Text Box 25">
            <a:extLst>
              <a:ext uri="{FF2B5EF4-FFF2-40B4-BE49-F238E27FC236}">
                <a16:creationId xmlns:a16="http://schemas.microsoft.com/office/drawing/2014/main" id="{C40A443B-1926-4222-BC52-8C4E8D6A922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19785" y="3809697"/>
            <a:ext cx="442739" cy="64633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8080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 dirty="0">
                <a:solidFill>
                  <a:srgbClr val="F8F8F8"/>
                </a:solidFill>
                <a:cs typeface="Arial" panose="020B0604020202020204" pitchFamily="34" charset="0"/>
              </a:rPr>
              <a:t>1</a:t>
            </a:r>
            <a:endParaRPr lang="en-US" altLang="ru-RU" sz="36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grpSp>
        <p:nvGrpSpPr>
          <p:cNvPr id="36" name="Group 12">
            <a:extLst>
              <a:ext uri="{FF2B5EF4-FFF2-40B4-BE49-F238E27FC236}">
                <a16:creationId xmlns:a16="http://schemas.microsoft.com/office/drawing/2014/main" id="{EB4B240F-2F1B-4C09-9F1D-74530EFC1BEF}"/>
              </a:ext>
            </a:extLst>
          </p:cNvPr>
          <p:cNvGrpSpPr>
            <a:grpSpLocks/>
          </p:cNvGrpSpPr>
          <p:nvPr/>
        </p:nvGrpSpPr>
        <p:grpSpPr bwMode="auto">
          <a:xfrm>
            <a:off x="1453601" y="3975944"/>
            <a:ext cx="1211267" cy="704850"/>
            <a:chOff x="657" y="2893"/>
            <a:chExt cx="1032" cy="590"/>
          </a:xfrm>
        </p:grpSpPr>
        <p:sp>
          <p:nvSpPr>
            <p:cNvPr id="37" name="AutoShape 13">
              <a:extLst>
                <a:ext uri="{FF2B5EF4-FFF2-40B4-BE49-F238E27FC236}">
                  <a16:creationId xmlns:a16="http://schemas.microsoft.com/office/drawing/2014/main" id="{D12A1A35-886B-4C59-8523-2959CFA3CB2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7" y="2893"/>
              <a:ext cx="1031" cy="590"/>
            </a:xfrm>
            <a:prstGeom prst="roundRect">
              <a:avLst>
                <a:gd name="adj" fmla="val 12736"/>
              </a:avLst>
            </a:prstGeom>
            <a:gradFill rotWithShape="1">
              <a:gsLst>
                <a:gs pos="0">
                  <a:srgbClr val="8CD32D">
                    <a:gamma/>
                    <a:shade val="85882"/>
                    <a:invGamma/>
                  </a:srgbClr>
                </a:gs>
                <a:gs pos="100000">
                  <a:srgbClr val="8CD32D"/>
                </a:gs>
              </a:gsLst>
              <a:lin ang="5400000" scaled="1"/>
            </a:gra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8" name="AutoShape 14">
              <a:extLst>
                <a:ext uri="{FF2B5EF4-FFF2-40B4-BE49-F238E27FC236}">
                  <a16:creationId xmlns:a16="http://schemas.microsoft.com/office/drawing/2014/main" id="{D3214CC6-8FCA-48F9-9C58-0911B707A9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8" y="2894"/>
              <a:ext cx="1031" cy="236"/>
            </a:xfrm>
            <a:prstGeom prst="roundRect">
              <a:avLst>
                <a:gd name="adj" fmla="val 30769"/>
              </a:avLst>
            </a:prstGeom>
            <a:gradFill rotWithShape="1">
              <a:gsLst>
                <a:gs pos="0">
                  <a:srgbClr val="8CD32D"/>
                </a:gs>
                <a:gs pos="100000">
                  <a:srgbClr val="8CD32D">
                    <a:gamma/>
                    <a:tint val="59216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39" name="Group 12">
            <a:extLst>
              <a:ext uri="{FF2B5EF4-FFF2-40B4-BE49-F238E27FC236}">
                <a16:creationId xmlns:a16="http://schemas.microsoft.com/office/drawing/2014/main" id="{7AAEF95B-1EB2-4F3B-A489-5E607C15AA52}"/>
              </a:ext>
            </a:extLst>
          </p:cNvPr>
          <p:cNvGrpSpPr>
            <a:grpSpLocks/>
          </p:cNvGrpSpPr>
          <p:nvPr/>
        </p:nvGrpSpPr>
        <p:grpSpPr bwMode="auto">
          <a:xfrm>
            <a:off x="6485882" y="5097982"/>
            <a:ext cx="1211267" cy="704850"/>
            <a:chOff x="657" y="2893"/>
            <a:chExt cx="1032" cy="590"/>
          </a:xfrm>
        </p:grpSpPr>
        <p:sp>
          <p:nvSpPr>
            <p:cNvPr id="40" name="AutoShape 13">
              <a:extLst>
                <a:ext uri="{FF2B5EF4-FFF2-40B4-BE49-F238E27FC236}">
                  <a16:creationId xmlns:a16="http://schemas.microsoft.com/office/drawing/2014/main" id="{BE84AD24-9CC9-4150-A2EB-8DCB80C4ADD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7" y="2893"/>
              <a:ext cx="1031" cy="590"/>
            </a:xfrm>
            <a:prstGeom prst="roundRect">
              <a:avLst>
                <a:gd name="adj" fmla="val 12736"/>
              </a:avLst>
            </a:prstGeom>
            <a:gradFill rotWithShape="1">
              <a:gsLst>
                <a:gs pos="0">
                  <a:srgbClr val="8CD32D">
                    <a:gamma/>
                    <a:shade val="85882"/>
                    <a:invGamma/>
                  </a:srgbClr>
                </a:gs>
                <a:gs pos="100000">
                  <a:srgbClr val="8CD32D"/>
                </a:gs>
              </a:gsLst>
              <a:lin ang="5400000" scaled="1"/>
            </a:gra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1" name="AutoShape 14">
              <a:extLst>
                <a:ext uri="{FF2B5EF4-FFF2-40B4-BE49-F238E27FC236}">
                  <a16:creationId xmlns:a16="http://schemas.microsoft.com/office/drawing/2014/main" id="{54F48612-8B32-43F1-952D-384356F83C4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8" y="2894"/>
              <a:ext cx="1031" cy="236"/>
            </a:xfrm>
            <a:prstGeom prst="roundRect">
              <a:avLst>
                <a:gd name="adj" fmla="val 30769"/>
              </a:avLst>
            </a:prstGeom>
            <a:gradFill rotWithShape="1">
              <a:gsLst>
                <a:gs pos="0">
                  <a:srgbClr val="8CD32D"/>
                </a:gs>
                <a:gs pos="100000">
                  <a:srgbClr val="8CD32D">
                    <a:gamma/>
                    <a:tint val="59216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5">
            <a:extLst>
              <a:ext uri="{FF2B5EF4-FFF2-40B4-BE49-F238E27FC236}">
                <a16:creationId xmlns:a16="http://schemas.microsoft.com/office/drawing/2014/main" id="{5B067F1D-744F-4780-92B5-23843FC0BAB7}"/>
              </a:ext>
            </a:extLst>
          </p:cNvPr>
          <p:cNvGrpSpPr>
            <a:grpSpLocks/>
          </p:cNvGrpSpPr>
          <p:nvPr/>
        </p:nvGrpSpPr>
        <p:grpSpPr bwMode="auto">
          <a:xfrm>
            <a:off x="2717874" y="4257690"/>
            <a:ext cx="1206891" cy="704850"/>
            <a:chOff x="657" y="2893"/>
            <a:chExt cx="1032" cy="590"/>
          </a:xfrm>
        </p:grpSpPr>
        <p:sp>
          <p:nvSpPr>
            <p:cNvPr id="43" name="AutoShape 16">
              <a:extLst>
                <a:ext uri="{FF2B5EF4-FFF2-40B4-BE49-F238E27FC236}">
                  <a16:creationId xmlns:a16="http://schemas.microsoft.com/office/drawing/2014/main" id="{8B5EC541-2C61-41B8-AD24-2BFB24722B5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7" y="2893"/>
              <a:ext cx="1031" cy="590"/>
            </a:xfrm>
            <a:prstGeom prst="roundRect">
              <a:avLst>
                <a:gd name="adj" fmla="val 12736"/>
              </a:avLst>
            </a:prstGeom>
            <a:gradFill rotWithShape="1">
              <a:gsLst>
                <a:gs pos="0">
                  <a:srgbClr val="5CB1FE">
                    <a:gamma/>
                    <a:shade val="85882"/>
                    <a:invGamma/>
                  </a:srgbClr>
                </a:gs>
                <a:gs pos="100000">
                  <a:srgbClr val="5CB1FE"/>
                </a:gs>
              </a:gsLst>
              <a:lin ang="5400000" scaled="1"/>
            </a:gra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4" name="AutoShape 17">
              <a:extLst>
                <a:ext uri="{FF2B5EF4-FFF2-40B4-BE49-F238E27FC236}">
                  <a16:creationId xmlns:a16="http://schemas.microsoft.com/office/drawing/2014/main" id="{FF5E53FA-FB50-4752-ADCD-838AE6D5F32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8" y="2894"/>
              <a:ext cx="1031" cy="236"/>
            </a:xfrm>
            <a:prstGeom prst="roundRect">
              <a:avLst>
                <a:gd name="adj" fmla="val 30769"/>
              </a:avLst>
            </a:prstGeom>
            <a:gradFill rotWithShape="1">
              <a:gsLst>
                <a:gs pos="0">
                  <a:srgbClr val="5CB1FE"/>
                </a:gs>
                <a:gs pos="100000">
                  <a:srgbClr val="5CB1FE">
                    <a:gamma/>
                    <a:tint val="59216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grpSp>
        <p:nvGrpSpPr>
          <p:cNvPr id="45" name="Group 18">
            <a:extLst>
              <a:ext uri="{FF2B5EF4-FFF2-40B4-BE49-F238E27FC236}">
                <a16:creationId xmlns:a16="http://schemas.microsoft.com/office/drawing/2014/main" id="{327659C2-8AC6-4F4E-8246-3C960EEBFD64}"/>
              </a:ext>
            </a:extLst>
          </p:cNvPr>
          <p:cNvGrpSpPr>
            <a:grpSpLocks/>
          </p:cNvGrpSpPr>
          <p:nvPr/>
        </p:nvGrpSpPr>
        <p:grpSpPr bwMode="auto">
          <a:xfrm>
            <a:off x="3964497" y="4549187"/>
            <a:ext cx="1232025" cy="704850"/>
            <a:chOff x="657" y="2893"/>
            <a:chExt cx="1032" cy="590"/>
          </a:xfrm>
        </p:grpSpPr>
        <p:sp>
          <p:nvSpPr>
            <p:cNvPr id="46" name="AutoShape 19">
              <a:extLst>
                <a:ext uri="{FF2B5EF4-FFF2-40B4-BE49-F238E27FC236}">
                  <a16:creationId xmlns:a16="http://schemas.microsoft.com/office/drawing/2014/main" id="{33C20564-3396-4E66-A568-7535E3096BE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7" y="2893"/>
              <a:ext cx="1031" cy="590"/>
            </a:xfrm>
            <a:prstGeom prst="roundRect">
              <a:avLst>
                <a:gd name="adj" fmla="val 12736"/>
              </a:avLst>
            </a:prstGeom>
            <a:gradFill rotWithShape="1">
              <a:gsLst>
                <a:gs pos="0">
                  <a:srgbClr val="F45E5E">
                    <a:gamma/>
                    <a:shade val="85882"/>
                    <a:invGamma/>
                  </a:srgbClr>
                </a:gs>
                <a:gs pos="100000">
                  <a:srgbClr val="F45E5E"/>
                </a:gs>
              </a:gsLst>
              <a:lin ang="5400000" scaled="1"/>
            </a:gradFill>
            <a:ln>
              <a:noFill/>
            </a:ln>
            <a:effectLst>
              <a:outerShdw dist="17961" dir="2700000" algn="ctr" rotWithShape="0">
                <a:srgbClr val="080808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47" name="AutoShape 20">
              <a:extLst>
                <a:ext uri="{FF2B5EF4-FFF2-40B4-BE49-F238E27FC236}">
                  <a16:creationId xmlns:a16="http://schemas.microsoft.com/office/drawing/2014/main" id="{0B5C89C3-2E73-458D-AAE9-78E14B8AD1D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58" y="2894"/>
              <a:ext cx="1031" cy="236"/>
            </a:xfrm>
            <a:prstGeom prst="roundRect">
              <a:avLst>
                <a:gd name="adj" fmla="val 30769"/>
              </a:avLst>
            </a:prstGeom>
            <a:gradFill rotWithShape="1">
              <a:gsLst>
                <a:gs pos="0">
                  <a:srgbClr val="F45E5E"/>
                </a:gs>
                <a:gs pos="100000">
                  <a:srgbClr val="F45E5E">
                    <a:gamma/>
                    <a:tint val="6235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49" name="Text Box 25">
            <a:extLst>
              <a:ext uri="{FF2B5EF4-FFF2-40B4-BE49-F238E27FC236}">
                <a16:creationId xmlns:a16="http://schemas.microsoft.com/office/drawing/2014/main" id="{3B77C0DB-4E5E-4B35-BC9E-69A2D1D857D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829452" y="4094818"/>
            <a:ext cx="442739" cy="64633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8080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 dirty="0">
                <a:solidFill>
                  <a:srgbClr val="F8F8F8"/>
                </a:solidFill>
                <a:cs typeface="Arial" panose="020B0604020202020204" pitchFamily="34" charset="0"/>
              </a:rPr>
              <a:t>2</a:t>
            </a:r>
            <a:endParaRPr lang="en-US" altLang="ru-RU" sz="36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sp>
        <p:nvSpPr>
          <p:cNvPr id="50" name="Text Box 25">
            <a:extLst>
              <a:ext uri="{FF2B5EF4-FFF2-40B4-BE49-F238E27FC236}">
                <a16:creationId xmlns:a16="http://schemas.microsoft.com/office/drawing/2014/main" id="{149CFA16-89B3-4A38-B550-B13C0491758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106644" y="4428968"/>
            <a:ext cx="442739" cy="64633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8080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 dirty="0">
                <a:solidFill>
                  <a:srgbClr val="F8F8F8"/>
                </a:solidFill>
                <a:cs typeface="Arial" panose="020B0604020202020204" pitchFamily="34" charset="0"/>
              </a:rPr>
              <a:t>3</a:t>
            </a:r>
            <a:endParaRPr lang="en-US" altLang="ru-RU" sz="36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sp>
        <p:nvSpPr>
          <p:cNvPr id="51" name="Text Box 25">
            <a:extLst>
              <a:ext uri="{FF2B5EF4-FFF2-40B4-BE49-F238E27FC236}">
                <a16:creationId xmlns:a16="http://schemas.microsoft.com/office/drawing/2014/main" id="{1E443071-3BB0-417C-832C-4AE5F473FB8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351987" y="4691352"/>
            <a:ext cx="442739" cy="64633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8080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 dirty="0">
                <a:solidFill>
                  <a:srgbClr val="F8F8F8"/>
                </a:solidFill>
                <a:cs typeface="Arial" panose="020B0604020202020204" pitchFamily="34" charset="0"/>
              </a:rPr>
              <a:t>4</a:t>
            </a:r>
            <a:endParaRPr lang="en-US" altLang="ru-RU" sz="36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sp>
        <p:nvSpPr>
          <p:cNvPr id="52" name="Text Box 25">
            <a:extLst>
              <a:ext uri="{FF2B5EF4-FFF2-40B4-BE49-F238E27FC236}">
                <a16:creationId xmlns:a16="http://schemas.microsoft.com/office/drawing/2014/main" id="{5FFCA326-7483-4422-9CCF-141260B218F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663135" y="5083291"/>
            <a:ext cx="442739" cy="64633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8080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 dirty="0">
                <a:solidFill>
                  <a:srgbClr val="F8F8F8"/>
                </a:solidFill>
                <a:cs typeface="Arial" panose="020B0604020202020204" pitchFamily="34" charset="0"/>
              </a:rPr>
              <a:t>5</a:t>
            </a:r>
            <a:endParaRPr lang="en-US" altLang="ru-RU" sz="36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sp>
        <p:nvSpPr>
          <p:cNvPr id="53" name="Text Box 25">
            <a:extLst>
              <a:ext uri="{FF2B5EF4-FFF2-40B4-BE49-F238E27FC236}">
                <a16:creationId xmlns:a16="http://schemas.microsoft.com/office/drawing/2014/main" id="{491AD65E-026F-4A84-A797-4B1F633362C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922904" y="5269042"/>
            <a:ext cx="442739" cy="64633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8080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 dirty="0">
                <a:solidFill>
                  <a:srgbClr val="F8F8F8"/>
                </a:solidFill>
                <a:cs typeface="Arial" panose="020B0604020202020204" pitchFamily="34" charset="0"/>
              </a:rPr>
              <a:t>6</a:t>
            </a:r>
            <a:endParaRPr lang="en-US" altLang="ru-RU" sz="3600" b="1" dirty="0">
              <a:solidFill>
                <a:srgbClr val="F8F8F8"/>
              </a:solidFill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5108F2-4451-42AE-9EED-1A19B5F13B78}"/>
              </a:ext>
            </a:extLst>
          </p:cNvPr>
          <p:cNvSpPr/>
          <p:nvPr/>
        </p:nvSpPr>
        <p:spPr>
          <a:xfrm>
            <a:off x="2096540" y="1245431"/>
            <a:ext cx="225544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2F672F8-2135-4B7C-82C7-76BE9D0C25F4}"/>
              </a:ext>
            </a:extLst>
          </p:cNvPr>
          <p:cNvSpPr/>
          <p:nvPr/>
        </p:nvSpPr>
        <p:spPr>
          <a:xfrm>
            <a:off x="6578149" y="2302125"/>
            <a:ext cx="11717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чтения 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0E668A-274E-4F3A-8330-1CC05111F2D8}"/>
              </a:ext>
            </a:extLst>
          </p:cNvPr>
          <p:cNvSpPr/>
          <p:nvPr/>
        </p:nvSpPr>
        <p:spPr>
          <a:xfrm>
            <a:off x="5207306" y="1961691"/>
            <a:ext cx="1715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нарушений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A963075-483F-4DEB-8FE7-8FE779F46C5E}"/>
              </a:ext>
            </a:extLst>
          </p:cNvPr>
          <p:cNvSpPr/>
          <p:nvPr/>
        </p:nvSpPr>
        <p:spPr>
          <a:xfrm>
            <a:off x="3899920" y="1581843"/>
            <a:ext cx="1855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коррекция 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BC89C29-554C-45C4-840F-2E392C9AEF9C}"/>
              </a:ext>
            </a:extLst>
          </p:cNvPr>
          <p:cNvSpPr/>
          <p:nvPr/>
        </p:nvSpPr>
        <p:spPr>
          <a:xfrm>
            <a:off x="1987221" y="5007420"/>
            <a:ext cx="1855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коррекция 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DC5246-A6EC-4159-845C-B5B612B00766}"/>
              </a:ext>
            </a:extLst>
          </p:cNvPr>
          <p:cNvSpPr/>
          <p:nvPr/>
        </p:nvSpPr>
        <p:spPr>
          <a:xfrm>
            <a:off x="3478737" y="5283004"/>
            <a:ext cx="1658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7DFA962-C58B-43DE-A77E-0775B73C67DE}"/>
              </a:ext>
            </a:extLst>
          </p:cNvPr>
          <p:cNvSpPr/>
          <p:nvPr/>
        </p:nvSpPr>
        <p:spPr>
          <a:xfrm>
            <a:off x="5115783" y="5551310"/>
            <a:ext cx="1121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письма</a:t>
            </a:r>
            <a:endParaRPr lang="ru-RU" dirty="0"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26B0E590-18D1-4904-8074-2FD8DC411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64" y="4628901"/>
            <a:ext cx="2298391" cy="682811"/>
          </a:xfrm>
          <a:prstGeom prst="rect">
            <a:avLst/>
          </a:prstGeom>
        </p:spPr>
      </p:pic>
      <p:sp>
        <p:nvSpPr>
          <p:cNvPr id="56" name="AutoShape 7">
            <a:extLst>
              <a:ext uri="{FF2B5EF4-FFF2-40B4-BE49-F238E27FC236}">
                <a16:creationId xmlns:a16="http://schemas.microsoft.com/office/drawing/2014/main" id="{A2E6A9A5-ECC7-4501-8A84-EC6C655CC0F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54978" y="2645133"/>
            <a:ext cx="1158249" cy="2652712"/>
          </a:xfrm>
          <a:prstGeom prst="roundRect">
            <a:avLst>
              <a:gd name="adj" fmla="val 9523"/>
            </a:avLst>
          </a:prstGeom>
          <a:solidFill>
            <a:srgbClr val="FF9900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тического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</p:txBody>
      </p:sp>
      <p:sp>
        <p:nvSpPr>
          <p:cNvPr id="57" name="AutoShape 6">
            <a:extLst>
              <a:ext uri="{FF2B5EF4-FFF2-40B4-BE49-F238E27FC236}">
                <a16:creationId xmlns:a16="http://schemas.microsoft.com/office/drawing/2014/main" id="{1FC57EAB-006A-475C-899E-D274AACA8CE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80413" y="2979298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8CD32D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</a:t>
            </a:r>
          </a:p>
        </p:txBody>
      </p:sp>
    </p:spTree>
    <p:extLst>
      <p:ext uri="{BB962C8B-B14F-4D97-AF65-F5344CB8AC3E}">
        <p14:creationId xmlns:p14="http://schemas.microsoft.com/office/powerpoint/2010/main" val="6132007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9" grpId="0"/>
      <p:bldP spid="19" grpId="1"/>
      <p:bldP spid="20" grpId="0"/>
      <p:bldP spid="20" grpId="1"/>
      <p:bldP spid="18" grpId="0"/>
      <p:bldP spid="18" grpId="1"/>
      <p:bldP spid="21" grpId="0"/>
      <p:bldP spid="21" grpId="1"/>
      <p:bldP spid="23" grpId="0"/>
      <p:bldP spid="2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329" y="117960"/>
            <a:ext cx="7812166" cy="64852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просодической стороны речи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>
            <a:off x="-83621" y="5502082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>
            <a:off x="21500" y="110187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0" y="1027113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62205" y="5435945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>
            <a:off x="-53492" y="449904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41731" y="4367214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>
            <a:off x="-53492" y="3364660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124706" y="32308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>
            <a:off x="-30626" y="2241236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71305" y="2010716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>
            <a:off x="-11169" y="6342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40CFC68-4EA5-4FC0-820A-3E8721CD477D}"/>
              </a:ext>
            </a:extLst>
          </p:cNvPr>
          <p:cNvSpPr txBox="1"/>
          <p:nvPr/>
        </p:nvSpPr>
        <p:spPr>
          <a:xfrm rot="20803648">
            <a:off x="40547" y="-45962"/>
            <a:ext cx="101983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063C56-ABB6-4E02-9B49-2EFF4E0832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700" y="778318"/>
            <a:ext cx="3018204" cy="16977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668171-CC05-4052-A70D-4010A3F251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02" y="4788661"/>
            <a:ext cx="3140702" cy="1766645"/>
          </a:xfrm>
          <a:prstGeom prst="rect">
            <a:avLst/>
          </a:prstGeom>
        </p:spPr>
      </p:pic>
      <p:sp>
        <p:nvSpPr>
          <p:cNvPr id="13" name="Стрелка: пятиугольник 12">
            <a:extLst>
              <a:ext uri="{FF2B5EF4-FFF2-40B4-BE49-F238E27FC236}">
                <a16:creationId xmlns:a16="http://schemas.microsoft.com/office/drawing/2014/main" id="{F0602FD6-5E91-4C91-A489-E38E946D27EE}"/>
              </a:ext>
            </a:extLst>
          </p:cNvPr>
          <p:cNvSpPr/>
          <p:nvPr/>
        </p:nvSpPr>
        <p:spPr>
          <a:xfrm flipH="1">
            <a:off x="5130412" y="726160"/>
            <a:ext cx="3669302" cy="1058489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тренажер «Дэльфа-142.1», сайт «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Мерсибо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en-US" dirty="0">
                <a:hlinkClick r:id="rId5"/>
              </a:rPr>
              <a:t> https://mersibo.ru/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речевым дыханием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92119D-B320-4085-ADE7-1B00FE58ACCE}"/>
              </a:ext>
            </a:extLst>
          </p:cNvPr>
          <p:cNvSpPr/>
          <p:nvPr/>
        </p:nvSpPr>
        <p:spPr>
          <a:xfrm>
            <a:off x="1588707" y="2376461"/>
            <a:ext cx="2773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«Чашка чая»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3429DD8-A210-4F94-B5F2-74A739D597B0}"/>
              </a:ext>
            </a:extLst>
          </p:cNvPr>
          <p:cNvSpPr/>
          <p:nvPr/>
        </p:nvSpPr>
        <p:spPr>
          <a:xfrm>
            <a:off x="1103142" y="6498235"/>
            <a:ext cx="3733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«Праздничный пирог»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111AF4-2B2F-43DB-A454-4A31212B7F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405" y="1931081"/>
            <a:ext cx="3437888" cy="2148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BD0F93-072B-419B-97E7-F44AC99DFB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7" y="2745793"/>
            <a:ext cx="3018204" cy="169774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24B5F73-60FD-4D3A-9CD6-71B6A9180749}"/>
              </a:ext>
            </a:extLst>
          </p:cNvPr>
          <p:cNvSpPr/>
          <p:nvPr/>
        </p:nvSpPr>
        <p:spPr>
          <a:xfrm>
            <a:off x="1516154" y="4395158"/>
            <a:ext cx="27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«Снежинки»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9341C0-47C8-4FC1-914E-044C8AEAF3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06" y="4221441"/>
            <a:ext cx="3437888" cy="251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152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3" grpId="0"/>
      <p:bldP spid="2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44512"/>
            <a:ext cx="7342900" cy="64852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просодической стороны речи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 flipH="1">
            <a:off x="7935480" y="559877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 flipH="1">
            <a:off x="7949316" y="119587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 flipH="1">
            <a:off x="7961842" y="4563954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8006456" y="4512153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8148503" y="1193092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 flipH="1">
            <a:off x="7935480" y="342236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 flipH="1">
            <a:off x="7920656" y="231000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8118316" y="22672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 flipH="1">
            <a:off x="7921454" y="6070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8142610" y="-38036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8080302" y="3327878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40CFC68-4EA5-4FC0-820A-3E8721CD477D}"/>
              </a:ext>
            </a:extLst>
          </p:cNvPr>
          <p:cNvSpPr txBox="1"/>
          <p:nvPr/>
        </p:nvSpPr>
        <p:spPr>
          <a:xfrm rot="20803648">
            <a:off x="7987475" y="5519762"/>
            <a:ext cx="101983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49A5B4-5820-4892-B3BB-A20AE688D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320" y="960720"/>
            <a:ext cx="2614931" cy="14708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823A89-77C5-4A67-9818-3CA8F0FD7D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71" y="4849354"/>
            <a:ext cx="2664593" cy="14988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F841F1-E019-4540-B63A-73A5C81AAF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462" y="2906966"/>
            <a:ext cx="2664593" cy="1498834"/>
          </a:xfrm>
          <a:prstGeom prst="rect">
            <a:avLst/>
          </a:prstGeom>
        </p:spPr>
      </p:pic>
      <p:sp>
        <p:nvSpPr>
          <p:cNvPr id="29" name="Стрелка: пятиугольник 28">
            <a:extLst>
              <a:ext uri="{FF2B5EF4-FFF2-40B4-BE49-F238E27FC236}">
                <a16:creationId xmlns:a16="http://schemas.microsoft.com/office/drawing/2014/main" id="{E8D58F23-C50F-4A7D-81C1-2DC6825057EF}"/>
              </a:ext>
            </a:extLst>
          </p:cNvPr>
          <p:cNvSpPr/>
          <p:nvPr/>
        </p:nvSpPr>
        <p:spPr>
          <a:xfrm>
            <a:off x="467544" y="891825"/>
            <a:ext cx="4104456" cy="1411109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тренажер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«Дэльфа-142.1».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правильного речевого дыхания для слитного произнесения слов и фраз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36C236-FC1C-494F-918E-8D879A2E2623}"/>
              </a:ext>
            </a:extLst>
          </p:cNvPr>
          <p:cNvSpPr/>
          <p:nvPr/>
        </p:nvSpPr>
        <p:spPr>
          <a:xfrm>
            <a:off x="5379119" y="2431619"/>
            <a:ext cx="2538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«Бабочка»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A85BB27-C584-47A5-AF49-30DBAD2C6391}"/>
              </a:ext>
            </a:extLst>
          </p:cNvPr>
          <p:cNvSpPr/>
          <p:nvPr/>
        </p:nvSpPr>
        <p:spPr>
          <a:xfrm>
            <a:off x="5228251" y="4366468"/>
            <a:ext cx="2748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«Мельница» 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813EF94-5896-4ED1-B4C1-EB9E31140F95}"/>
              </a:ext>
            </a:extLst>
          </p:cNvPr>
          <p:cNvSpPr/>
          <p:nvPr/>
        </p:nvSpPr>
        <p:spPr>
          <a:xfrm>
            <a:off x="4919730" y="6343569"/>
            <a:ext cx="3457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«Сказочный замок»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EE1BDA-FFDC-4767-AC29-E60517602C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72" y="2302934"/>
            <a:ext cx="2939782" cy="21536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3C6069-6761-488D-A5A3-8F332515C6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76" y="4519731"/>
            <a:ext cx="2993677" cy="219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437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9" grpId="0"/>
      <p:bldP spid="19" grpId="1"/>
      <p:bldP spid="20" grpId="0"/>
      <p:bldP spid="20" grpId="1"/>
      <p:bldP spid="18" grpId="0"/>
      <p:bldP spid="18" grpId="1"/>
      <p:bldP spid="21" grpId="0"/>
      <p:bldP spid="21" grpId="1"/>
      <p:bldP spid="23" grpId="0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329" y="117960"/>
            <a:ext cx="7812166" cy="64852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просодической стороны речи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>
            <a:off x="-83621" y="5502082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>
            <a:off x="21500" y="110187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0" y="1027113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62205" y="5435945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>
            <a:off x="-53492" y="449904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41731" y="4367214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>
            <a:off x="-53492" y="3364660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124706" y="32308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>
            <a:off x="-30626" y="2241236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71305" y="2010716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>
            <a:off x="-11169" y="6342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40CFC68-4EA5-4FC0-820A-3E8721CD477D}"/>
              </a:ext>
            </a:extLst>
          </p:cNvPr>
          <p:cNvSpPr txBox="1"/>
          <p:nvPr/>
        </p:nvSpPr>
        <p:spPr>
          <a:xfrm rot="20803648">
            <a:off x="40547" y="-45962"/>
            <a:ext cx="101983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sp>
        <p:nvSpPr>
          <p:cNvPr id="13" name="Стрелка: пятиугольник 12">
            <a:extLst>
              <a:ext uri="{FF2B5EF4-FFF2-40B4-BE49-F238E27FC236}">
                <a16:creationId xmlns:a16="http://schemas.microsoft.com/office/drawing/2014/main" id="{F0602FD6-5E91-4C91-A489-E38E946D27EE}"/>
              </a:ext>
            </a:extLst>
          </p:cNvPr>
          <p:cNvSpPr/>
          <p:nvPr/>
        </p:nvSpPr>
        <p:spPr>
          <a:xfrm flipH="1">
            <a:off x="5004048" y="930351"/>
            <a:ext cx="3669302" cy="1239583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тренажер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«Дэльфа-142.1»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Произношение звуков различной громкости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A92119D-B320-4085-ADE7-1B00FE58ACCE}"/>
              </a:ext>
            </a:extLst>
          </p:cNvPr>
          <p:cNvSpPr/>
          <p:nvPr/>
        </p:nvSpPr>
        <p:spPr>
          <a:xfrm>
            <a:off x="1573348" y="2399127"/>
            <a:ext cx="2580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«Колобок»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D4605AB-0C80-449D-B913-4C0F4EE2F2D3}"/>
              </a:ext>
            </a:extLst>
          </p:cNvPr>
          <p:cNvSpPr/>
          <p:nvPr/>
        </p:nvSpPr>
        <p:spPr>
          <a:xfrm>
            <a:off x="1029484" y="4458873"/>
            <a:ext cx="3758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«Извержение вулкана»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3429DD8-A210-4F94-B5F2-74A739D597B0}"/>
              </a:ext>
            </a:extLst>
          </p:cNvPr>
          <p:cNvSpPr/>
          <p:nvPr/>
        </p:nvSpPr>
        <p:spPr>
          <a:xfrm>
            <a:off x="1700386" y="6498235"/>
            <a:ext cx="2538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«Бегемот»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C10F3B-F825-4B5D-823D-3870C7F6AF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228" y="828572"/>
            <a:ext cx="2808303" cy="15796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6F37BC-3771-4F84-8843-C3E3018FCB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227" y="2879202"/>
            <a:ext cx="2808303" cy="15796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1F1FBE-3FEA-4738-8A7A-25B4BF86CB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226" y="4917739"/>
            <a:ext cx="2808304" cy="15796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383802-5371-4AF2-B72A-A22CE0673C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00" y="4515211"/>
            <a:ext cx="2991750" cy="21917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03048A-1A61-43F4-ABDA-E4AF80C588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226" y="2232390"/>
            <a:ext cx="3065124" cy="224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44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283" y="144081"/>
            <a:ext cx="8204021" cy="648524"/>
          </a:xfrm>
        </p:spPr>
        <p:txBody>
          <a:bodyPr>
            <a:normAutofit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Узнавание неречевых звуков 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 flipH="1">
            <a:off x="7935480" y="559877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 flipH="1">
            <a:off x="7949316" y="119587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 flipH="1">
            <a:off x="7961842" y="4563954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8006456" y="4512153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8148503" y="1193092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 flipH="1">
            <a:off x="7935480" y="342236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 flipH="1">
            <a:off x="7920656" y="231000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8118316" y="22672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 flipH="1">
            <a:off x="7921454" y="6070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8142610" y="-38036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8080302" y="3327878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A6E0EF3-DD0F-4032-A020-64ED5DBB2D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687" y="1195879"/>
            <a:ext cx="2949623" cy="1843514"/>
          </a:xfrm>
          <a:prstGeom prst="rect">
            <a:avLst/>
          </a:prstGeom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640CFC68-4EA5-4FC0-820A-3E8721CD477D}"/>
              </a:ext>
            </a:extLst>
          </p:cNvPr>
          <p:cNvSpPr txBox="1"/>
          <p:nvPr/>
        </p:nvSpPr>
        <p:spPr>
          <a:xfrm rot="20803648">
            <a:off x="7987475" y="5519762"/>
            <a:ext cx="101983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sp>
        <p:nvSpPr>
          <p:cNvPr id="29" name="Стрелка: пятиугольник 28">
            <a:extLst>
              <a:ext uri="{FF2B5EF4-FFF2-40B4-BE49-F238E27FC236}">
                <a16:creationId xmlns:a16="http://schemas.microsoft.com/office/drawing/2014/main" id="{E8D58F23-C50F-4A7D-81C1-2DC6825057EF}"/>
              </a:ext>
            </a:extLst>
          </p:cNvPr>
          <p:cNvSpPr/>
          <p:nvPr/>
        </p:nvSpPr>
        <p:spPr>
          <a:xfrm flipH="1">
            <a:off x="2241280" y="915875"/>
            <a:ext cx="2873613" cy="1068055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«Учимся говорить правильно»,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«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Мерсибо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BD3582-543D-4B33-905A-197E2BA36B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 t="634" r="12941"/>
          <a:stretch/>
        </p:blipFill>
        <p:spPr>
          <a:xfrm rot="16200000" flipH="1">
            <a:off x="-8964" y="1215952"/>
            <a:ext cx="2568269" cy="1872206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2960B63-A8B0-4468-A793-3698151E4667}"/>
              </a:ext>
            </a:extLst>
          </p:cNvPr>
          <p:cNvSpPr/>
          <p:nvPr/>
        </p:nvSpPr>
        <p:spPr>
          <a:xfrm>
            <a:off x="622293" y="6297495"/>
            <a:ext cx="2527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«Дождик» 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915D42B-7E4B-4B00-94D6-255A1160A1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439" y="4563954"/>
            <a:ext cx="2728013" cy="1705008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4DC7E5B9-C14F-41F9-88E1-C72941313EF1}"/>
              </a:ext>
            </a:extLst>
          </p:cNvPr>
          <p:cNvSpPr/>
          <p:nvPr/>
        </p:nvSpPr>
        <p:spPr>
          <a:xfrm>
            <a:off x="4572000" y="6268962"/>
            <a:ext cx="3126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«Колокольчики»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D3A4C9D-0E3E-4B09-AE73-C4043BF1C8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36" y="2615392"/>
            <a:ext cx="2805908" cy="1753693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331B68E-7507-44FD-9A0B-A7AF7FD48B78}"/>
              </a:ext>
            </a:extLst>
          </p:cNvPr>
          <p:cNvSpPr/>
          <p:nvPr/>
        </p:nvSpPr>
        <p:spPr>
          <a:xfrm>
            <a:off x="2307930" y="4270459"/>
            <a:ext cx="2902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«Музыканты» 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66F1895-DB0A-409A-9B68-0FC3C3E663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76" y="4563955"/>
            <a:ext cx="2805908" cy="1753692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DBBF849-B646-4FF6-9585-61D04D1F2914}"/>
              </a:ext>
            </a:extLst>
          </p:cNvPr>
          <p:cNvSpPr/>
          <p:nvPr/>
        </p:nvSpPr>
        <p:spPr>
          <a:xfrm>
            <a:off x="5043242" y="2958865"/>
            <a:ext cx="32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«Загадки звуков» </a:t>
            </a:r>
          </a:p>
        </p:txBody>
      </p:sp>
    </p:spTree>
    <p:extLst>
      <p:ext uri="{BB962C8B-B14F-4D97-AF65-F5344CB8AC3E}">
        <p14:creationId xmlns:p14="http://schemas.microsoft.com/office/powerpoint/2010/main" val="2265673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9" grpId="0"/>
      <p:bldP spid="19" grpId="1"/>
      <p:bldP spid="20" grpId="0"/>
      <p:bldP spid="20" grpId="1"/>
      <p:bldP spid="18" grpId="0"/>
      <p:bldP spid="18" grpId="1"/>
      <p:bldP spid="21" grpId="0"/>
      <p:bldP spid="21" grpId="1"/>
      <p:bldP spid="23" grpId="0"/>
      <p:bldP spid="2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117960"/>
            <a:ext cx="7128792" cy="648524"/>
          </a:xfrm>
        </p:spPr>
        <p:txBody>
          <a:bodyPr>
            <a:normAutofit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дифференциации звуков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>
            <a:off x="-83621" y="5502082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>
            <a:off x="21500" y="110187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62205" y="5435945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>
            <a:off x="-53492" y="449904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>
            <a:off x="-11169" y="63428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13045" y="-17421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41731" y="4367214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>
            <a:off x="-53492" y="3364660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124706" y="32308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>
            <a:off x="-30626" y="2241236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164913" y="2202339"/>
            <a:ext cx="708848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F5D696-97FE-4B34-873D-538057872FBE}"/>
              </a:ext>
            </a:extLst>
          </p:cNvPr>
          <p:cNvSpPr txBox="1"/>
          <p:nvPr/>
        </p:nvSpPr>
        <p:spPr>
          <a:xfrm rot="20815945">
            <a:off x="163191" y="956681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A8750C-8614-4722-AAF0-BF55726C72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322" y="4869677"/>
            <a:ext cx="2797001" cy="15733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309BFB-D1F2-4D3F-BA67-3C8BE8471C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322" y="861097"/>
            <a:ext cx="2779801" cy="15636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B8DA09-A17A-4965-B91A-3F0F92AFC0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20" y="2822980"/>
            <a:ext cx="2897622" cy="1629913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1D58851-006F-4590-8E01-8220A5C5D40D}"/>
              </a:ext>
            </a:extLst>
          </p:cNvPr>
          <p:cNvSpPr/>
          <p:nvPr/>
        </p:nvSpPr>
        <p:spPr>
          <a:xfrm>
            <a:off x="1397334" y="2395740"/>
            <a:ext cx="2773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«Тим и Том»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0A194C4-509D-4583-A4C5-D308089820C8}"/>
              </a:ext>
            </a:extLst>
          </p:cNvPr>
          <p:cNvSpPr/>
          <p:nvPr/>
        </p:nvSpPr>
        <p:spPr>
          <a:xfrm>
            <a:off x="1065968" y="6385472"/>
            <a:ext cx="3584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«Бедный дракончик»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953664E-43C8-43DE-94DE-3DA21C83390C}"/>
              </a:ext>
            </a:extLst>
          </p:cNvPr>
          <p:cNvSpPr/>
          <p:nvPr/>
        </p:nvSpPr>
        <p:spPr>
          <a:xfrm>
            <a:off x="1235487" y="4377491"/>
            <a:ext cx="3294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«Услышь звук «у»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A18A06-F64E-44E8-8FD4-C4F2A09D12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70" y="4684159"/>
            <a:ext cx="3230673" cy="20191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EF7910-4760-4F30-81F3-9982398297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317" y="2675972"/>
            <a:ext cx="3203014" cy="20018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133F87-E40A-4EE8-9614-176754BD5E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70" y="812528"/>
            <a:ext cx="3230673" cy="17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38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2" grpId="0"/>
      <p:bldP spid="22" grpId="1"/>
      <p:bldP spid="19" grpId="0"/>
      <p:bldP spid="19" grpId="1"/>
      <p:bldP spid="20" grpId="0"/>
      <p:bldP spid="20" grpId="1"/>
      <p:bldP spid="21" grpId="0"/>
      <p:bldP spid="21" grpId="1"/>
      <p:bldP spid="17" grpId="0"/>
      <p:bldP spid="1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A27FC2-AAF0-46F6-AEC6-D89C272A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283" y="144081"/>
            <a:ext cx="8204021" cy="64852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дифференциации слогов и слов</a:t>
            </a:r>
          </a:p>
        </p:txBody>
      </p:sp>
      <p:sp>
        <p:nvSpPr>
          <p:cNvPr id="28" name="Пузырек для мыслей: облако 27">
            <a:extLst>
              <a:ext uri="{FF2B5EF4-FFF2-40B4-BE49-F238E27FC236}">
                <a16:creationId xmlns:a16="http://schemas.microsoft.com/office/drawing/2014/main" id="{B7E6D79F-E7DE-48A5-9093-36B2B8E72A2E}"/>
              </a:ext>
            </a:extLst>
          </p:cNvPr>
          <p:cNvSpPr/>
          <p:nvPr/>
        </p:nvSpPr>
        <p:spPr>
          <a:xfrm flipH="1">
            <a:off x="7935480" y="559877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узырек для мыслей: облако 23">
            <a:extLst>
              <a:ext uri="{FF2B5EF4-FFF2-40B4-BE49-F238E27FC236}">
                <a16:creationId xmlns:a16="http://schemas.microsoft.com/office/drawing/2014/main" id="{736EB91B-5A5C-47A7-8076-8BA14AE6A2F3}"/>
              </a:ext>
            </a:extLst>
          </p:cNvPr>
          <p:cNvSpPr/>
          <p:nvPr/>
        </p:nvSpPr>
        <p:spPr>
          <a:xfrm flipH="1">
            <a:off x="7949316" y="119587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узырек для мыслей: облако 24">
            <a:extLst>
              <a:ext uri="{FF2B5EF4-FFF2-40B4-BE49-F238E27FC236}">
                <a16:creationId xmlns:a16="http://schemas.microsoft.com/office/drawing/2014/main" id="{E93075C1-8620-4321-B346-A38AB58AF61A}"/>
              </a:ext>
            </a:extLst>
          </p:cNvPr>
          <p:cNvSpPr/>
          <p:nvPr/>
        </p:nvSpPr>
        <p:spPr>
          <a:xfrm flipH="1">
            <a:off x="7961842" y="4563954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641CE16A-9C8A-432D-93AF-98EE76B1F2D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 rot="21292455">
            <a:off x="8006456" y="4512153"/>
            <a:ext cx="1330325" cy="1200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0">
              <a:spcBef>
                <a:spcPts val="0"/>
              </a:spcBef>
              <a:buNone/>
              <a:defRPr/>
            </a:pP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DA73CF89-C13B-42ED-BCA5-AE72EA58BA78}"/>
              </a:ext>
            </a:extLst>
          </p:cNvPr>
          <p:cNvSpPr txBox="1"/>
          <p:nvPr/>
        </p:nvSpPr>
        <p:spPr>
          <a:xfrm rot="21443890">
            <a:off x="8148503" y="1193092"/>
            <a:ext cx="84830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</a:t>
            </a:r>
          </a:p>
        </p:txBody>
      </p:sp>
      <p:sp>
        <p:nvSpPr>
          <p:cNvPr id="26" name="Пузырек для мыслей: облако 25">
            <a:extLst>
              <a:ext uri="{FF2B5EF4-FFF2-40B4-BE49-F238E27FC236}">
                <a16:creationId xmlns:a16="http://schemas.microsoft.com/office/drawing/2014/main" id="{CCAC1576-FA2B-4219-852D-8FF992F2AAFC}"/>
              </a:ext>
            </a:extLst>
          </p:cNvPr>
          <p:cNvSpPr/>
          <p:nvPr/>
        </p:nvSpPr>
        <p:spPr>
          <a:xfrm flipH="1">
            <a:off x="7935480" y="3422363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узырек для мыслей: облако 26">
            <a:extLst>
              <a:ext uri="{FF2B5EF4-FFF2-40B4-BE49-F238E27FC236}">
                <a16:creationId xmlns:a16="http://schemas.microsoft.com/office/drawing/2014/main" id="{470420D0-39DA-4E93-9DEE-9CBE6B0BF8A0}"/>
              </a:ext>
            </a:extLst>
          </p:cNvPr>
          <p:cNvSpPr/>
          <p:nvPr/>
        </p:nvSpPr>
        <p:spPr>
          <a:xfrm flipH="1">
            <a:off x="7920656" y="2310001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81949B62-19DE-4820-AA3C-F217640D4BA7}"/>
              </a:ext>
            </a:extLst>
          </p:cNvPr>
          <p:cNvSpPr txBox="1"/>
          <p:nvPr/>
        </p:nvSpPr>
        <p:spPr>
          <a:xfrm rot="20736033">
            <a:off x="8118316" y="2267211"/>
            <a:ext cx="85151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53D3169F-FEE7-4FF1-8470-EF46358F0602}"/>
              </a:ext>
            </a:extLst>
          </p:cNvPr>
          <p:cNvSpPr/>
          <p:nvPr/>
        </p:nvSpPr>
        <p:spPr>
          <a:xfrm flipH="1">
            <a:off x="7921454" y="60709"/>
            <a:ext cx="1182158" cy="1068056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C5434235-A9B0-4772-BE1C-957363328342}"/>
              </a:ext>
            </a:extLst>
          </p:cNvPr>
          <p:cNvSpPr txBox="1"/>
          <p:nvPr/>
        </p:nvSpPr>
        <p:spPr>
          <a:xfrm rot="20983810" flipH="1">
            <a:off x="8142610" y="-38036"/>
            <a:ext cx="8600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579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83DFB4-C959-4565-8E41-F7DF34AF025A}"/>
              </a:ext>
            </a:extLst>
          </p:cNvPr>
          <p:cNvSpPr txBox="1"/>
          <p:nvPr/>
        </p:nvSpPr>
        <p:spPr>
          <a:xfrm rot="20815945">
            <a:off x="8080302" y="3327878"/>
            <a:ext cx="841897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640CFC68-4EA5-4FC0-820A-3E8721CD477D}"/>
              </a:ext>
            </a:extLst>
          </p:cNvPr>
          <p:cNvSpPr txBox="1"/>
          <p:nvPr/>
        </p:nvSpPr>
        <p:spPr>
          <a:xfrm rot="20803648">
            <a:off x="7987475" y="5519762"/>
            <a:ext cx="101983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</a:t>
            </a:r>
          </a:p>
        </p:txBody>
      </p:sp>
      <p:sp>
        <p:nvSpPr>
          <p:cNvPr id="29" name="Стрелка: пятиугольник 28">
            <a:extLst>
              <a:ext uri="{FF2B5EF4-FFF2-40B4-BE49-F238E27FC236}">
                <a16:creationId xmlns:a16="http://schemas.microsoft.com/office/drawing/2014/main" id="{E8D58F23-C50F-4A7D-81C1-2DC6825057EF}"/>
              </a:ext>
            </a:extLst>
          </p:cNvPr>
          <p:cNvSpPr/>
          <p:nvPr/>
        </p:nvSpPr>
        <p:spPr>
          <a:xfrm flipH="1">
            <a:off x="4146504" y="900686"/>
            <a:ext cx="3340159" cy="1137603"/>
          </a:xfrm>
          <a:prstGeom prst="homePlat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Логопедический тренажер «Дэльфа-142.1», Программа «Учимся говорить правильно»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70E22B-ABFA-4D88-AAF5-0726CB5E12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9" y="881879"/>
            <a:ext cx="2930846" cy="16486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AE65CD-B4C4-44AB-97D8-4333A78E7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24" y="2748524"/>
            <a:ext cx="2930846" cy="18317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DA63CA-D6FA-47CF-A3AF-9E28714BEA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43" y="4745381"/>
            <a:ext cx="2930849" cy="1831780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813EF94-5896-4ED1-B4C1-EB9E31140F95}"/>
              </a:ext>
            </a:extLst>
          </p:cNvPr>
          <p:cNvSpPr/>
          <p:nvPr/>
        </p:nvSpPr>
        <p:spPr>
          <a:xfrm>
            <a:off x="497960" y="2462695"/>
            <a:ext cx="2646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«Грузовик»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557AE60-CF4F-40B8-AEFB-32AAD2C78B86}"/>
              </a:ext>
            </a:extLst>
          </p:cNvPr>
          <p:cNvSpPr/>
          <p:nvPr/>
        </p:nvSpPr>
        <p:spPr>
          <a:xfrm>
            <a:off x="145017" y="4451651"/>
            <a:ext cx="3373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«Звуки-двойняшки »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3731548-5CE8-4F60-B4A2-B3F2148EC293}"/>
              </a:ext>
            </a:extLst>
          </p:cNvPr>
          <p:cNvSpPr/>
          <p:nvPr/>
        </p:nvSpPr>
        <p:spPr>
          <a:xfrm>
            <a:off x="-5336" y="6488668"/>
            <a:ext cx="4077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«Помести в ящики звуки»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79553A-A094-4672-91F5-C1D6D4C0A6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421" y="4486959"/>
            <a:ext cx="3202734" cy="2001709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865FF545-5D56-4D34-A319-712AAD3CD25F}"/>
              </a:ext>
            </a:extLst>
          </p:cNvPr>
          <p:cNvSpPr/>
          <p:nvPr/>
        </p:nvSpPr>
        <p:spPr>
          <a:xfrm>
            <a:off x="3982727" y="6451797"/>
            <a:ext cx="4262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«Помести в корзины звуки»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DB6598-46BD-4CD6-A3AF-8FEF7FD1BA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95488"/>
            <a:ext cx="3029677" cy="221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184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9" grpId="0"/>
      <p:bldP spid="19" grpId="1"/>
      <p:bldP spid="20" grpId="0"/>
      <p:bldP spid="20" grpId="1"/>
      <p:bldP spid="18" grpId="0"/>
      <p:bldP spid="18" grpId="1"/>
      <p:bldP spid="21" grpId="0"/>
      <p:bldP spid="21" grpId="1"/>
      <p:bldP spid="23" grpId="0"/>
      <p:bldP spid="2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fa9652934cd6ff7fbe3f422ec5b6e61b2e92b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1786</TotalTime>
  <Words>410</Words>
  <Application>Microsoft Office PowerPoint</Application>
  <PresentationFormat>Экран (4:3)</PresentationFormat>
  <Paragraphs>183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Segoe UI Semibold</vt:lpstr>
      <vt:lpstr>Times New Roman</vt:lpstr>
      <vt:lpstr>Тема Office</vt:lpstr>
      <vt:lpstr>Презентация PowerPoint</vt:lpstr>
      <vt:lpstr>Презентация PowerPoint</vt:lpstr>
      <vt:lpstr>Направления логопедической работы</vt:lpstr>
      <vt:lpstr>Коррекция просодической стороны речи</vt:lpstr>
      <vt:lpstr>Коррекция просодической стороны речи</vt:lpstr>
      <vt:lpstr>Коррекция просодической стороны речи</vt:lpstr>
      <vt:lpstr>Узнавание неречевых звуков </vt:lpstr>
      <vt:lpstr>Обучение дифференциации звуков</vt:lpstr>
      <vt:lpstr>Обучение дифференциации слогов и слов</vt:lpstr>
      <vt:lpstr>Развитие навыков элементарного звукового анализа </vt:lpstr>
      <vt:lpstr>Автоматизация звуков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Галина</cp:lastModifiedBy>
  <cp:revision>172</cp:revision>
  <dcterms:created xsi:type="dcterms:W3CDTF">2013-04-03T06:53:04Z</dcterms:created>
  <dcterms:modified xsi:type="dcterms:W3CDTF">2020-03-22T14:48:32Z</dcterms:modified>
</cp:coreProperties>
</file>