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8" r:id="rId3"/>
    <p:sldId id="273" r:id="rId4"/>
    <p:sldId id="270" r:id="rId5"/>
    <p:sldId id="274" r:id="rId6"/>
    <p:sldId id="276" r:id="rId7"/>
    <p:sldId id="275" r:id="rId8"/>
    <p:sldId id="277" r:id="rId9"/>
    <p:sldId id="278" r:id="rId10"/>
    <p:sldId id="279" r:id="rId11"/>
    <p:sldId id="280" r:id="rId12"/>
    <p:sldId id="281" r:id="rId13"/>
    <p:sldId id="282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3315"/>
    <a:srgbClr val="FFCC00"/>
    <a:srgbClr val="960000"/>
    <a:srgbClr val="F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84" autoAdjust="0"/>
    <p:restoredTop sz="94660"/>
  </p:normalViewPr>
  <p:slideViewPr>
    <p:cSldViewPr>
      <p:cViewPr varScale="1">
        <p:scale>
          <a:sx n="70" d="100"/>
          <a:sy n="70" d="100"/>
        </p:scale>
        <p:origin x="139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AE5CEB-CAE2-47D2-B1A9-E37FFA03A94D}" type="datetimeFigureOut">
              <a:rPr lang="ru-RU" smtClean="0"/>
              <a:t>20.11.2022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82520-178A-4A45-94AB-9B64A9E8B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85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82520-178A-4A45-94AB-9B64A9E8BF4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89907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82520-178A-4A45-94AB-9B64A9E8BF47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318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82520-178A-4A45-94AB-9B64A9E8BF47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111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82520-178A-4A45-94AB-9B64A9E8BF4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16463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82520-178A-4A45-94AB-9B64A9E8BF47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6086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82520-178A-4A45-94AB-9B64A9E8BF47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5462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B82520-178A-4A45-94AB-9B64A9E8BF4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74362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82520-178A-4A45-94AB-9B64A9E8BF47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1305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82520-178A-4A45-94AB-9B64A9E8BF47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818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B82520-178A-4A45-94AB-9B64A9E8BF47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8025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260648"/>
            <a:ext cx="8640960" cy="6264696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pic>
        <p:nvPicPr>
          <p:cNvPr id="1030" name="Picture 6" descr="C:\Users\132\Desktop\День открытых дверей ЧТЕНИЕ\101219183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0030" y="3279918"/>
            <a:ext cx="4892433" cy="31409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Горизонтальный свиток 13"/>
          <p:cNvSpPr/>
          <p:nvPr/>
        </p:nvSpPr>
        <p:spPr>
          <a:xfrm>
            <a:off x="2276871" y="5631962"/>
            <a:ext cx="4248472" cy="1008112"/>
          </a:xfrm>
          <a:prstGeom prst="horizontalScroll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1400" b="1" dirty="0">
              <a:latin typeface="Georgia" pitchFamily="18" charset="0"/>
            </a:endParaRPr>
          </a:p>
          <a:p>
            <a:pPr algn="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 </a:t>
            </a:r>
          </a:p>
          <a:p>
            <a:pPr algn="r"/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Ткаченко Галина   Васильевна</a:t>
            </a:r>
          </a:p>
        </p:txBody>
      </p:sp>
      <p:sp>
        <p:nvSpPr>
          <p:cNvPr id="10" name="Овал 9"/>
          <p:cNvSpPr/>
          <p:nvPr/>
        </p:nvSpPr>
        <p:spPr>
          <a:xfrm rot="20977994">
            <a:off x="7378256" y="4599527"/>
            <a:ext cx="648072" cy="5760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А</a:t>
            </a:r>
          </a:p>
        </p:txBody>
      </p:sp>
      <p:sp>
        <p:nvSpPr>
          <p:cNvPr id="15" name="Овал 14"/>
          <p:cNvSpPr/>
          <p:nvPr/>
        </p:nvSpPr>
        <p:spPr>
          <a:xfrm rot="1114218">
            <a:off x="6647135" y="3274954"/>
            <a:ext cx="462064" cy="44550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eorgia" pitchFamily="18" charset="0"/>
              </a:rPr>
              <a:t>Л</a:t>
            </a:r>
          </a:p>
        </p:txBody>
      </p:sp>
      <p:sp>
        <p:nvSpPr>
          <p:cNvPr id="13" name="Овал 12"/>
          <p:cNvSpPr/>
          <p:nvPr/>
        </p:nvSpPr>
        <p:spPr>
          <a:xfrm rot="20249108">
            <a:off x="506371" y="3884568"/>
            <a:ext cx="648072" cy="576064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Georgia" pitchFamily="18" charset="0"/>
              </a:rPr>
              <a:t>Р</a:t>
            </a:r>
          </a:p>
        </p:txBody>
      </p:sp>
      <p:sp>
        <p:nvSpPr>
          <p:cNvPr id="16" name="Овал 15"/>
          <p:cNvSpPr/>
          <p:nvPr/>
        </p:nvSpPr>
        <p:spPr>
          <a:xfrm rot="856340">
            <a:off x="1030250" y="5290131"/>
            <a:ext cx="562702" cy="54624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eorgia" pitchFamily="18" charset="0"/>
              </a:rPr>
              <a:t>Ш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8211" y="1451836"/>
            <a:ext cx="7379585" cy="1815882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2800" b="1" dirty="0">
                <a:ln/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Опыт использования </a:t>
            </a:r>
          </a:p>
          <a:p>
            <a:pPr algn="ctr"/>
            <a:r>
              <a:rPr lang="ru-RU" sz="2800" b="1" dirty="0">
                <a:ln/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логопедического тренажера «Дэльфа-142.1» </a:t>
            </a:r>
          </a:p>
          <a:p>
            <a:pPr algn="ctr"/>
            <a:r>
              <a:rPr lang="ru-RU" sz="2800" b="1" dirty="0">
                <a:ln/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для развития речи детей  </a:t>
            </a:r>
          </a:p>
          <a:p>
            <a:pPr algn="ctr"/>
            <a:r>
              <a:rPr lang="ru-RU" sz="2800" b="1" dirty="0">
                <a:ln/>
                <a:blipFill>
                  <a:blip r:embed="rId3"/>
                  <a:tile tx="0" ty="0" sx="100000" sy="100000" flip="none" algn="tl"/>
                </a:blipFill>
                <a:latin typeface="Times New Roman" pitchFamily="18" charset="0"/>
                <a:cs typeface="Times New Roman" pitchFamily="18" charset="0"/>
              </a:rPr>
              <a:t>на логопункте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43607" y="227137"/>
            <a:ext cx="7128792" cy="891480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«Чудесная страна»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4937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Звуковой анализ слова      Упражнение «Прятки» </a:t>
            </a:r>
            <a:endParaRPr kumimoji="0" lang="ru-RU" sz="2300" b="1" i="0" u="none" strike="noStrike" kern="1200" cap="none" spc="0" normalizeH="0" baseline="0" noProof="0" dirty="0">
              <a:ln w="11430">
                <a:solidFill>
                  <a:prstClr val="black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F32657-2282-4905-A8F6-8236C8B58D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0" r="5953"/>
          <a:stretch/>
        </p:blipFill>
        <p:spPr>
          <a:xfrm rot="10800000">
            <a:off x="344260" y="1331482"/>
            <a:ext cx="4803805" cy="329460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9A7462-2AAA-4519-8894-5BF358BE96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3238669"/>
            <a:ext cx="4227740" cy="31708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54224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88534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Лексико-грамматическая сторона речи      </a:t>
            </a:r>
          </a:p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Упражнение «Найди существительное» или «Выбери предмет» </a:t>
            </a:r>
            <a:endParaRPr lang="ru-RU" sz="23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F4F3C0D-B3E5-466E-9514-FF3DBAEE60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40086" y="1387406"/>
            <a:ext cx="4576648" cy="299797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D5EC99-8727-47BA-A0F1-7C7102277BF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9082" y="3326261"/>
            <a:ext cx="3994161" cy="299562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7339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88534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связной речи      </a:t>
            </a:r>
          </a:p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Упражнение «Пересказ» </a:t>
            </a:r>
            <a:endParaRPr lang="ru-RU" sz="23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672A20-B5A9-4102-8FCA-83A35B490DC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213" y="4241601"/>
            <a:ext cx="2521716" cy="18912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8AA27FF-B0C9-4A20-842F-FF68491112D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448213" y="1360664"/>
            <a:ext cx="4576647" cy="257436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84BDBD-E23F-4110-BDC0-B45A4FCD751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6066" y="4257544"/>
            <a:ext cx="2630372" cy="197277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C2D5029-095C-40C6-B008-D3DD4AEE497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0276" y="4241601"/>
            <a:ext cx="2630374" cy="19727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C49BB5-F4DB-4281-90E3-BED07393F9C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6911" y="1308919"/>
            <a:ext cx="3207057" cy="24052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0810433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88534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связной речи      </a:t>
            </a:r>
          </a:p>
          <a:p>
            <a:pPr algn="ctr"/>
            <a:r>
              <a:rPr lang="ru-RU" sz="2300" b="1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Упражнение </a:t>
            </a:r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«Рассказ по картинке» </a:t>
            </a:r>
            <a:endParaRPr lang="ru-RU" sz="23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E5C80A-31E4-4D90-B42D-588E86CF41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4101" y="4067373"/>
            <a:ext cx="2657873" cy="199340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2D2B451-FBC7-4E4D-A690-4612BEE88F7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49124" y="1406645"/>
            <a:ext cx="4176464" cy="234926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5458862-4C11-4C41-85BD-436BF0DC453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3063" y="4005032"/>
            <a:ext cx="2740993" cy="20557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026D2D8-322B-4A4D-B99A-55389533AB2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63568" y="4005032"/>
            <a:ext cx="2740992" cy="205574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D4E76F-26CA-4BD7-903B-E5CC3A9FFBEE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5199" y="1334945"/>
            <a:ext cx="3161928" cy="23714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4123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217654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88534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Задачи, решаемые с помощью логопедического тренажера «Дэльфа»</a:t>
            </a:r>
          </a:p>
        </p:txBody>
      </p:sp>
      <p:sp>
        <p:nvSpPr>
          <p:cNvPr id="11" name="AutoShape 7">
            <a:extLst>
              <a:ext uri="{FF2B5EF4-FFF2-40B4-BE49-F238E27FC236}">
                <a16:creationId xmlns:a16="http://schemas.microsoft.com/office/drawing/2014/main" id="{4EFCBBF8-E6A5-4EEE-B0BC-31F8DBE13E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2031" y="1424945"/>
            <a:ext cx="1158249" cy="2652712"/>
          </a:xfrm>
          <a:prstGeom prst="roundRect">
            <a:avLst>
              <a:gd name="adj" fmla="val 9523"/>
            </a:avLst>
          </a:prstGeom>
          <a:solidFill>
            <a:srgbClr val="FF9900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просоди-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ческой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</p:txBody>
      </p:sp>
      <p:sp>
        <p:nvSpPr>
          <p:cNvPr id="12" name="AutoShape 6">
            <a:extLst>
              <a:ext uri="{FF2B5EF4-FFF2-40B4-BE49-F238E27FC236}">
                <a16:creationId xmlns:a16="http://schemas.microsoft.com/office/drawing/2014/main" id="{31B7C72B-9CBC-4E95-A047-44D7383590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665475" y="1702442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8CD32D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фонемати-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ческого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слуха 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навыков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анализа</a:t>
            </a:r>
            <a:endParaRPr kumimoji="0" lang="ru-RU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5">
            <a:extLst>
              <a:ext uri="{FF2B5EF4-FFF2-40B4-BE49-F238E27FC236}">
                <a16:creationId xmlns:a16="http://schemas.microsoft.com/office/drawing/2014/main" id="{4DF6258D-1110-4A61-8D24-6B0244EB3F2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046102" y="1988840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5CB1FE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Автомати-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зация </a:t>
            </a:r>
          </a:p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звуков</a:t>
            </a:r>
          </a:p>
        </p:txBody>
      </p:sp>
      <p:sp>
        <p:nvSpPr>
          <p:cNvPr id="14" name="AutoShape 4">
            <a:extLst>
              <a:ext uri="{FF2B5EF4-FFF2-40B4-BE49-F238E27FC236}">
                <a16:creationId xmlns:a16="http://schemas.microsoft.com/office/drawing/2014/main" id="{FA368917-8E87-4095-8FC0-3736963CC1A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472911" y="2276872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F45E5E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Активиза-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ция и рас-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ширение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сло-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варного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запаса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7" name="AutoShape 7">
            <a:extLst>
              <a:ext uri="{FF2B5EF4-FFF2-40B4-BE49-F238E27FC236}">
                <a16:creationId xmlns:a16="http://schemas.microsoft.com/office/drawing/2014/main" id="{DE027B2B-313B-46F0-8F74-7C68CA8F792D}"/>
              </a:ext>
            </a:extLst>
          </p:cNvPr>
          <p:cNvSpPr>
            <a:spLocks noChangeArrowheads="1"/>
          </p:cNvSpPr>
          <p:nvPr/>
        </p:nvSpPr>
        <p:spPr bwMode="gray">
          <a:xfrm>
            <a:off x="5793051" y="2606700"/>
            <a:ext cx="1158249" cy="2652712"/>
          </a:xfrm>
          <a:prstGeom prst="roundRect">
            <a:avLst>
              <a:gd name="adj" fmla="val 9523"/>
            </a:avLst>
          </a:prstGeom>
          <a:solidFill>
            <a:srgbClr val="FF9900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ция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развитие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грамма-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тического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строя </a:t>
            </a:r>
          </a:p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</a:p>
        </p:txBody>
      </p:sp>
      <p:sp>
        <p:nvSpPr>
          <p:cNvPr id="18" name="AutoShape 6">
            <a:extLst>
              <a:ext uri="{FF2B5EF4-FFF2-40B4-BE49-F238E27FC236}">
                <a16:creationId xmlns:a16="http://schemas.microsoft.com/office/drawing/2014/main" id="{450C9142-4038-4440-9A22-C6752E789F8E}"/>
              </a:ext>
            </a:extLst>
          </p:cNvPr>
          <p:cNvSpPr>
            <a:spLocks noChangeArrowheads="1"/>
          </p:cNvSpPr>
          <p:nvPr/>
        </p:nvSpPr>
        <p:spPr bwMode="gray">
          <a:xfrm>
            <a:off x="7070326" y="3028798"/>
            <a:ext cx="1201115" cy="2652712"/>
          </a:xfrm>
          <a:prstGeom prst="roundRect">
            <a:avLst>
              <a:gd name="adj" fmla="val 9523"/>
            </a:avLst>
          </a:prstGeom>
          <a:solidFill>
            <a:srgbClr val="8CD32D">
              <a:alpha val="30000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связной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речи 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A8D37A7-F82C-4AC4-8238-F4B2C5AF87B7}"/>
              </a:ext>
            </a:extLst>
          </p:cNvPr>
          <p:cNvSpPr/>
          <p:nvPr/>
        </p:nvSpPr>
        <p:spPr>
          <a:xfrm>
            <a:off x="1478755" y="1240777"/>
            <a:ext cx="2255448" cy="46166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A936053-EDDC-4E8D-B6EE-ECE55B6B9F82}"/>
              </a:ext>
            </a:extLst>
          </p:cNvPr>
          <p:cNvSpPr/>
          <p:nvPr/>
        </p:nvSpPr>
        <p:spPr>
          <a:xfrm>
            <a:off x="3424863" y="1490665"/>
            <a:ext cx="1855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коррекция 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F301BCE-C6F7-49D4-BEBA-0D5DBB2B54A6}"/>
              </a:ext>
            </a:extLst>
          </p:cNvPr>
          <p:cNvSpPr/>
          <p:nvPr/>
        </p:nvSpPr>
        <p:spPr>
          <a:xfrm>
            <a:off x="5037590" y="1721497"/>
            <a:ext cx="17155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нарушений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B0A47B6-C6E6-4CEA-93F2-AA222DE88B09}"/>
              </a:ext>
            </a:extLst>
          </p:cNvPr>
          <p:cNvSpPr/>
          <p:nvPr/>
        </p:nvSpPr>
        <p:spPr>
          <a:xfrm>
            <a:off x="6819698" y="1918144"/>
            <a:ext cx="218521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звуко-</a:t>
            </a:r>
          </a:p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произношения </a:t>
            </a:r>
            <a:endParaRPr lang="ru-RU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73BFAD3-9D31-4411-8556-6258B7A287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896" y="4630599"/>
            <a:ext cx="2298391" cy="682811"/>
          </a:xfrm>
          <a:prstGeom prst="rect">
            <a:avLst/>
          </a:prstGeom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F37AF03-DE40-4DD6-8214-E80232C114B9}"/>
              </a:ext>
            </a:extLst>
          </p:cNvPr>
          <p:cNvSpPr/>
          <p:nvPr/>
        </p:nvSpPr>
        <p:spPr>
          <a:xfrm>
            <a:off x="1987221" y="5007420"/>
            <a:ext cx="18553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коррекция </a:t>
            </a:r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C18822E2-F75F-4A3A-A86A-6931EE12FA11}"/>
              </a:ext>
            </a:extLst>
          </p:cNvPr>
          <p:cNvSpPr/>
          <p:nvPr/>
        </p:nvSpPr>
        <p:spPr>
          <a:xfrm>
            <a:off x="3929567" y="5313148"/>
            <a:ext cx="1658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нарушений</a:t>
            </a:r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82BF40F-8D62-47C9-AD17-8A2E94BF0966}"/>
              </a:ext>
            </a:extLst>
          </p:cNvPr>
          <p:cNvSpPr/>
          <p:nvPr/>
        </p:nvSpPr>
        <p:spPr>
          <a:xfrm>
            <a:off x="5731522" y="5681510"/>
            <a:ext cx="11592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чтения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9532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305669"/>
            <a:ext cx="8784976" cy="540060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11560" y="188642"/>
            <a:ext cx="8083964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293315"/>
                </a:solidFill>
                <a:latin typeface="Times New Roman" pitchFamily="18" charset="0"/>
                <a:cs typeface="Times New Roman" pitchFamily="18" charset="0"/>
              </a:rPr>
              <a:t>Логопедический тренажер «Дэльфа-142»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8A0916-4E8B-4B03-B6A7-DC1319FD26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65131" y="1700808"/>
            <a:ext cx="4063370" cy="278039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2" name="Овал 11">
            <a:extLst>
              <a:ext uri="{FF2B5EF4-FFF2-40B4-BE49-F238E27FC236}">
                <a16:creationId xmlns:a16="http://schemas.microsoft.com/office/drawing/2014/main" id="{BA9A8661-C3EE-4420-A95E-35CE5C8C2941}"/>
              </a:ext>
            </a:extLst>
          </p:cNvPr>
          <p:cNvSpPr/>
          <p:nvPr/>
        </p:nvSpPr>
        <p:spPr>
          <a:xfrm>
            <a:off x="4861961" y="2559661"/>
            <a:ext cx="2189319" cy="57606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блок</a:t>
            </a:r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6B2818C-EB67-4DAE-87C8-43990DA3277F}"/>
              </a:ext>
            </a:extLst>
          </p:cNvPr>
          <p:cNvSpPr/>
          <p:nvPr/>
        </p:nvSpPr>
        <p:spPr>
          <a:xfrm>
            <a:off x="2339752" y="5020256"/>
            <a:ext cx="2011371" cy="54624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eorgia" pitchFamily="18" charset="0"/>
              </a:rPr>
              <a:t>меню</a:t>
            </a:r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7620DCA-6694-481B-9A3D-42E38E8C416E}"/>
              </a:ext>
            </a:extLst>
          </p:cNvPr>
          <p:cNvSpPr/>
          <p:nvPr/>
        </p:nvSpPr>
        <p:spPr>
          <a:xfrm>
            <a:off x="4708013" y="1808294"/>
            <a:ext cx="2189319" cy="576064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Georgia" pitchFamily="18" charset="0"/>
              </a:rPr>
              <a:t>микрофон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89342D-BBFF-4980-BDFE-6F3008286E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002" y="3354510"/>
            <a:ext cx="4082522" cy="306189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A7EB844E-E5C9-4864-A305-847EF11D88AB}"/>
              </a:ext>
            </a:extLst>
          </p:cNvPr>
          <p:cNvCxnSpPr/>
          <p:nvPr/>
        </p:nvCxnSpPr>
        <p:spPr>
          <a:xfrm flipV="1">
            <a:off x="3909716" y="2905215"/>
            <a:ext cx="976184" cy="81882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83B357-A3E3-4058-9D9E-D6C921C88C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0417" y="1919785"/>
            <a:ext cx="1182727" cy="102421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86CCEB0B-1760-48AD-A8B9-A20359CC85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174195">
            <a:off x="3921536" y="5297840"/>
            <a:ext cx="855575" cy="74090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1872" y="1091615"/>
            <a:ext cx="8784976" cy="5400600"/>
          </a:xfrm>
          <a:prstGeom prst="roundRect">
            <a:avLst/>
          </a:prstGeom>
          <a:ln w="19050">
            <a:solidFill>
              <a:schemeClr val="accent3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2400" dirty="0"/>
          </a:p>
          <a:p>
            <a:endParaRPr lang="ru-RU" sz="2400" dirty="0"/>
          </a:p>
          <a:p>
            <a:endParaRPr lang="ru-RU" sz="2400" dirty="0"/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6766424" y="2996952"/>
            <a:ext cx="0" cy="34563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483768" y="2996952"/>
            <a:ext cx="0" cy="33900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6760256" y="2477356"/>
            <a:ext cx="2160240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80744" y="2638052"/>
            <a:ext cx="2228977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960000"/>
              </a:solidFill>
              <a:latin typeface="Georgia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1520" y="2448272"/>
            <a:ext cx="2232248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18328" y="3124716"/>
            <a:ext cx="2222691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960000"/>
              </a:solidFill>
              <a:latin typeface="Georgia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12377" y="3273615"/>
            <a:ext cx="2160240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16258" y="2600118"/>
            <a:ext cx="2314195" cy="340519"/>
          </a:xfrm>
          <a:prstGeom prst="round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960000"/>
              </a:solidFill>
              <a:latin typeface="Georgia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2254CF-6860-43E1-BE2C-809920BC71B9}"/>
              </a:ext>
            </a:extLst>
          </p:cNvPr>
          <p:cNvSpPr txBox="1"/>
          <p:nvPr/>
        </p:nvSpPr>
        <p:spPr>
          <a:xfrm>
            <a:off x="467544" y="286569"/>
            <a:ext cx="8133633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293315"/>
                </a:solidFill>
                <a:latin typeface="Times New Roman" pitchFamily="18" charset="0"/>
                <a:cs typeface="Times New Roman" pitchFamily="18" charset="0"/>
              </a:rPr>
              <a:t>Направления работы на логотренажере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2466063-8E7C-4EF8-B5AB-1C7E64AD0511}"/>
              </a:ext>
            </a:extLst>
          </p:cNvPr>
          <p:cNvSpPr txBox="1"/>
          <p:nvPr/>
        </p:nvSpPr>
        <p:spPr>
          <a:xfrm>
            <a:off x="4798985" y="3114708"/>
            <a:ext cx="2222691" cy="34051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1400" b="1" dirty="0">
              <a:solidFill>
                <a:srgbClr val="960000"/>
              </a:solidFill>
              <a:latin typeface="Georgia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62826F7-732F-424F-87BB-ADF7F31A4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1086" y="3233567"/>
            <a:ext cx="2280102" cy="463336"/>
          </a:xfrm>
          <a:prstGeom prst="rect">
            <a:avLst/>
          </a:prstGeom>
        </p:spPr>
      </p:pic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7F122235-F492-4438-84D9-6AEB385A1557}"/>
              </a:ext>
            </a:extLst>
          </p:cNvPr>
          <p:cNvCxnSpPr>
            <a:cxnSpLocks/>
          </p:cNvCxnSpPr>
          <p:nvPr/>
        </p:nvCxnSpPr>
        <p:spPr>
          <a:xfrm>
            <a:off x="4677715" y="3443874"/>
            <a:ext cx="0" cy="29431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BD7DF8C-5152-46DB-A671-8DE17AA92314}"/>
              </a:ext>
            </a:extLst>
          </p:cNvPr>
          <p:cNvSpPr/>
          <p:nvPr/>
        </p:nvSpPr>
        <p:spPr>
          <a:xfrm>
            <a:off x="2517292" y="3838719"/>
            <a:ext cx="2054708" cy="2313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ru-RU" sz="2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фонематического восприятия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813DD86-00B3-4564-8A13-07A60AC7F608}"/>
              </a:ext>
            </a:extLst>
          </p:cNvPr>
          <p:cNvSpPr/>
          <p:nvPr/>
        </p:nvSpPr>
        <p:spPr>
          <a:xfrm>
            <a:off x="4641019" y="3639306"/>
            <a:ext cx="2084547" cy="2434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ru-RU" sz="26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лексико-грамматической стороны речи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C4FC8E5-1088-4C61-94BF-0EFAEE4E4C46}"/>
              </a:ext>
            </a:extLst>
          </p:cNvPr>
          <p:cNvSpPr/>
          <p:nvPr/>
        </p:nvSpPr>
        <p:spPr>
          <a:xfrm>
            <a:off x="7008906" y="3504637"/>
            <a:ext cx="1867578" cy="23746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Формирование связного высказывания.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A0FBA898-B16E-490F-B238-11A574E2C910}"/>
              </a:ext>
            </a:extLst>
          </p:cNvPr>
          <p:cNvSpPr/>
          <p:nvPr/>
        </p:nvSpPr>
        <p:spPr>
          <a:xfrm>
            <a:off x="224814" y="3297447"/>
            <a:ext cx="2054708" cy="2897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 звукопроизношения, речевого дыхания и голоса.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CB1680-041F-481E-90D1-C1F56964A64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5732" y="1075908"/>
            <a:ext cx="4346825" cy="187163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Коррекция дыхания                Упражнение «Репка» </a:t>
            </a:r>
            <a:endParaRPr kumimoji="0" lang="ru-RU" sz="2400" b="1" i="0" u="none" strike="noStrike" kern="1200" cap="none" spc="0" normalizeH="0" baseline="0" noProof="0" dirty="0">
              <a:ln w="11430">
                <a:solidFill>
                  <a:prstClr val="black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177605" y="2737681"/>
            <a:ext cx="4752528" cy="388843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2A45A59-AC0F-494C-AFB8-70373418EFF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323528" y="1412776"/>
            <a:ext cx="5193140" cy="292114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47671D-7099-4935-A7B1-637CE0B13F1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6016" y="3221326"/>
            <a:ext cx="3894856" cy="2921142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Коррекция дыхания                Упражнение «Мельница» </a:t>
            </a:r>
            <a:endParaRPr kumimoji="0" lang="ru-RU" sz="2400" b="1" i="0" u="none" strike="noStrike" kern="1200" cap="none" spc="0" normalizeH="0" baseline="0" noProof="0" dirty="0">
              <a:ln w="11430">
                <a:solidFill>
                  <a:prstClr val="black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EF0B8EE-D8DE-491A-ABC3-7495EBEDC9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8484" y="3528176"/>
            <a:ext cx="4054051" cy="297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A427BC-2D6A-46DF-91B3-7AEDD5C8FF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7544" y="1493784"/>
            <a:ext cx="4968552" cy="2970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058141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510778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Коррекция голоса                Упражнение «Колобок» </a:t>
            </a:r>
            <a:endParaRPr lang="ru-RU" sz="24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8A927FA-0DEC-4025-B7D6-26F56273FAD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8913" y="3429000"/>
            <a:ext cx="3977303" cy="298297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B8E145A-5E7B-4CEA-BF0A-CA104133A45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784" y="1570657"/>
            <a:ext cx="5006670" cy="2816253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2276045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4937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0" u="none" strike="noStrike" kern="1200" cap="none" spc="0" normalizeH="0" baseline="0" noProof="0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Автоматизация звуков      Упражнение «Космический стрелок» </a:t>
            </a:r>
            <a:endParaRPr kumimoji="0" lang="ru-RU" sz="2300" b="1" i="0" u="none" strike="noStrike" kern="1200" cap="none" spc="0" normalizeH="0" baseline="0" noProof="0" dirty="0">
              <a:ln w="11430">
                <a:solidFill>
                  <a:prstClr val="black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2FCCC13-785A-49DE-AAA6-91D9ACDFA7A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3" r="14248"/>
          <a:stretch/>
        </p:blipFill>
        <p:spPr>
          <a:xfrm rot="10800000">
            <a:off x="348658" y="1300903"/>
            <a:ext cx="4576649" cy="3373927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0918FB0-7DB2-4081-9612-C06E5759E4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717" y="3595877"/>
            <a:ext cx="4240795" cy="284275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4035350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885349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Формирование ритмико-слоговой структуры речи     Упражнение «Речевая волна» </a:t>
            </a:r>
            <a:endParaRPr lang="ru-RU" sz="23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822F2E-1DFA-4595-BCE5-B414D1F6EFB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713213"/>
            <a:ext cx="4219572" cy="247508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79CC6D2-A858-4D24-A3AF-363E9E12AB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8" y="1604965"/>
            <a:ext cx="4736524" cy="26642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:p14="http://schemas.microsoft.com/office/powerpoint/2010/main" val="1070755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79512" y="1196752"/>
            <a:ext cx="8784976" cy="547260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79512" y="260648"/>
            <a:ext cx="8784976" cy="49375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300" b="1" dirty="0">
                <a:ln/>
                <a:solidFill>
                  <a:srgbClr val="293315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Фонематическое восприятие      Упражнение «Конструктор» </a:t>
            </a:r>
            <a:endParaRPr lang="ru-RU" sz="2300" b="1" dirty="0">
              <a:ln w="11430">
                <a:solidFill>
                  <a:schemeClr val="tx1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87839" y="2987868"/>
            <a:ext cx="4576649" cy="367240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6642CFC-9ADF-45BF-A75E-A84AAFE471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0800000">
            <a:off x="441521" y="1371345"/>
            <a:ext cx="4855364" cy="323304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21C54B6-679B-435D-A7F0-F263C11F26E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9847" y="3241080"/>
            <a:ext cx="4052632" cy="30394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069457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1966</TotalTime>
  <Words>208</Words>
  <Application>Microsoft Office PowerPoint</Application>
  <PresentationFormat>Экран (4:3)</PresentationFormat>
  <Paragraphs>90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Georgia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132</dc:creator>
  <cp:lastModifiedBy>Галина</cp:lastModifiedBy>
  <cp:revision>199</cp:revision>
  <dcterms:created xsi:type="dcterms:W3CDTF">2017-04-21T22:11:46Z</dcterms:created>
  <dcterms:modified xsi:type="dcterms:W3CDTF">2022-11-20T14:29:43Z</dcterms:modified>
</cp:coreProperties>
</file>